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Ultra-Bold" charset="1" panose="00000900000000000000"/>
      <p:regular r:id="rId21"/>
    </p:embeddedFont>
    <p:embeddedFont>
      <p:font typeface="Montserrat Bold" charset="1" panose="00000800000000000000"/>
      <p:regular r:id="rId22"/>
    </p:embeddedFont>
    <p:embeddedFont>
      <p:font typeface="Montserrat"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levi-kulei-portfolio.vercel.app"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https://bisma-abayas.vercel.app"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https://firefly-lake-house.vercel.app"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https://mantle-telemedicine.vercel.app"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https://tours-nakuru.vercel.app"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https://phone-store-seven-lovat.vercel.app"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https://riviamedsystem.vercel.app"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https://www.carbonsoil.africa"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https://www.tumalock.com"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https://mantlekenya.vercel.app" TargetMode="External" Type="http://schemas.openxmlformats.org/officeDocument/2006/relationships/hyperlink"/><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028700" y="1908652"/>
            <a:ext cx="16230600" cy="3936490"/>
          </a:xfrm>
          <a:prstGeom prst="rect">
            <a:avLst/>
          </a:prstGeom>
        </p:spPr>
        <p:txBody>
          <a:bodyPr anchor="t" rtlCol="false" tIns="0" lIns="0" bIns="0" rIns="0">
            <a:spAutoFit/>
          </a:bodyPr>
          <a:lstStyle/>
          <a:p>
            <a:pPr algn="ctr">
              <a:lnSpc>
                <a:spcPts val="27521"/>
              </a:lnSpc>
            </a:pPr>
            <a:r>
              <a:rPr lang="en-US" b="true" sz="34401" spc="-3440">
                <a:solidFill>
                  <a:srgbClr val="B6B5B5"/>
                </a:solidFill>
                <a:latin typeface="Montserrat Ultra-Bold"/>
                <a:ea typeface="Montserrat Ultra-Bold"/>
                <a:cs typeface="Montserrat Ultra-Bold"/>
                <a:sym typeface="Montserrat Ultra-Bold"/>
              </a:rPr>
              <a:t>portfolio</a:t>
            </a:r>
          </a:p>
        </p:txBody>
      </p:sp>
      <p:sp>
        <p:nvSpPr>
          <p:cNvPr name="TextBox 3" id="3"/>
          <p:cNvSpPr txBox="true"/>
          <p:nvPr/>
        </p:nvSpPr>
        <p:spPr>
          <a:xfrm rot="0">
            <a:off x="1028700" y="1076325"/>
            <a:ext cx="2949801"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TextBox 4" id="4"/>
          <p:cNvSpPr txBox="true"/>
          <p:nvPr/>
        </p:nvSpPr>
        <p:spPr>
          <a:xfrm rot="0">
            <a:off x="1028700" y="5297680"/>
            <a:ext cx="16230600" cy="3936490"/>
          </a:xfrm>
          <a:prstGeom prst="rect">
            <a:avLst/>
          </a:prstGeom>
        </p:spPr>
        <p:txBody>
          <a:bodyPr anchor="t" rtlCol="false" tIns="0" lIns="0" bIns="0" rIns="0">
            <a:spAutoFit/>
          </a:bodyPr>
          <a:lstStyle/>
          <a:p>
            <a:pPr algn="ctr">
              <a:lnSpc>
                <a:spcPts val="27521"/>
              </a:lnSpc>
            </a:pPr>
            <a:r>
              <a:rPr lang="en-US" b="true" sz="34401" spc="-3440">
                <a:solidFill>
                  <a:srgbClr val="B6B5B5"/>
                </a:solidFill>
                <a:latin typeface="Montserrat Ultra-Bold"/>
                <a:ea typeface="Montserrat Ultra-Bold"/>
                <a:cs typeface="Montserrat Ultra-Bold"/>
                <a:sym typeface="Montserrat Ultra-Bold"/>
              </a:rPr>
              <a:t>portfolio</a:t>
            </a:r>
          </a:p>
        </p:txBody>
      </p:sp>
      <p:sp>
        <p:nvSpPr>
          <p:cNvPr name="TextBox 5" id="5"/>
          <p:cNvSpPr txBox="true"/>
          <p:nvPr/>
        </p:nvSpPr>
        <p:spPr>
          <a:xfrm rot="0">
            <a:off x="1028700" y="4450423"/>
            <a:ext cx="16230600" cy="3936490"/>
          </a:xfrm>
          <a:prstGeom prst="rect">
            <a:avLst/>
          </a:prstGeom>
        </p:spPr>
        <p:txBody>
          <a:bodyPr anchor="t" rtlCol="false" tIns="0" lIns="0" bIns="0" rIns="0">
            <a:spAutoFit/>
          </a:bodyPr>
          <a:lstStyle/>
          <a:p>
            <a:pPr algn="ctr">
              <a:lnSpc>
                <a:spcPts val="27521"/>
              </a:lnSpc>
            </a:pPr>
            <a:r>
              <a:rPr lang="en-US" b="true" sz="34401" spc="-3440">
                <a:solidFill>
                  <a:srgbClr val="838282"/>
                </a:solidFill>
                <a:latin typeface="Montserrat Ultra-Bold"/>
                <a:ea typeface="Montserrat Ultra-Bold"/>
                <a:cs typeface="Montserrat Ultra-Bold"/>
                <a:sym typeface="Montserrat Ultra-Bold"/>
              </a:rPr>
              <a:t>portfolio</a:t>
            </a:r>
          </a:p>
        </p:txBody>
      </p:sp>
      <p:sp>
        <p:nvSpPr>
          <p:cNvPr name="TextBox 6" id="6"/>
          <p:cNvSpPr txBox="true"/>
          <p:nvPr/>
        </p:nvSpPr>
        <p:spPr>
          <a:xfrm rot="0">
            <a:off x="1028700" y="2755909"/>
            <a:ext cx="16230600" cy="3936490"/>
          </a:xfrm>
          <a:prstGeom prst="rect">
            <a:avLst/>
          </a:prstGeom>
        </p:spPr>
        <p:txBody>
          <a:bodyPr anchor="t" rtlCol="false" tIns="0" lIns="0" bIns="0" rIns="0">
            <a:spAutoFit/>
          </a:bodyPr>
          <a:lstStyle/>
          <a:p>
            <a:pPr algn="ctr">
              <a:lnSpc>
                <a:spcPts val="27521"/>
              </a:lnSpc>
            </a:pPr>
            <a:r>
              <a:rPr lang="en-US" b="true" sz="34401" spc="-3440">
                <a:solidFill>
                  <a:srgbClr val="838282"/>
                </a:solidFill>
                <a:latin typeface="Montserrat Ultra-Bold"/>
                <a:ea typeface="Montserrat Ultra-Bold"/>
                <a:cs typeface="Montserrat Ultra-Bold"/>
                <a:sym typeface="Montserrat Ultra-Bold"/>
              </a:rPr>
              <a:t>portfolio</a:t>
            </a:r>
          </a:p>
        </p:txBody>
      </p:sp>
      <p:sp>
        <p:nvSpPr>
          <p:cNvPr name="TextBox 7" id="7"/>
          <p:cNvSpPr txBox="true"/>
          <p:nvPr/>
        </p:nvSpPr>
        <p:spPr>
          <a:xfrm rot="0">
            <a:off x="1028700" y="3603166"/>
            <a:ext cx="16230600" cy="3936490"/>
          </a:xfrm>
          <a:prstGeom prst="rect">
            <a:avLst/>
          </a:prstGeom>
        </p:spPr>
        <p:txBody>
          <a:bodyPr anchor="t" rtlCol="false" tIns="0" lIns="0" bIns="0" rIns="0">
            <a:spAutoFit/>
          </a:bodyPr>
          <a:lstStyle/>
          <a:p>
            <a:pPr algn="ctr">
              <a:lnSpc>
                <a:spcPts val="27521"/>
              </a:lnSpc>
            </a:pPr>
            <a:r>
              <a:rPr lang="en-US" b="true" sz="34401" spc="-3440">
                <a:solidFill>
                  <a:srgbClr val="1E1E1E"/>
                </a:solidFill>
                <a:latin typeface="Montserrat Ultra-Bold"/>
                <a:ea typeface="Montserrat Ultra-Bold"/>
                <a:cs typeface="Montserrat Ultra-Bold"/>
                <a:sym typeface="Montserrat Ultra-Bold"/>
              </a:rPr>
              <a:t>portfolio</a:t>
            </a:r>
          </a:p>
        </p:txBody>
      </p:sp>
      <p:sp>
        <p:nvSpPr>
          <p:cNvPr name="Freeform 8" id="8"/>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173858" y="9055735"/>
            <a:ext cx="2849322" cy="202565"/>
          </a:xfrm>
          <a:prstGeom prst="rect">
            <a:avLst/>
          </a:prstGeom>
        </p:spPr>
        <p:txBody>
          <a:bodyPr anchor="t" rtlCol="false" tIns="0" lIns="0" bIns="0" rIns="0">
            <a:spAutoFit/>
          </a:bodyPr>
          <a:lstStyle/>
          <a:p>
            <a:pPr algn="ctr">
              <a:lnSpc>
                <a:spcPts val="1599"/>
              </a:lnSpc>
            </a:pPr>
            <a:r>
              <a:rPr lang="en-US" sz="1599" spc="-31">
                <a:solidFill>
                  <a:srgbClr val="1E1E1E"/>
                </a:solidFill>
                <a:latin typeface="Montserrat"/>
                <a:ea typeface="Montserrat"/>
                <a:cs typeface="Montserrat"/>
                <a:sym typeface="Montserrat"/>
              </a:rPr>
              <a:t>Nairobi, Kenya</a:t>
            </a:r>
          </a:p>
        </p:txBody>
      </p:sp>
      <p:sp>
        <p:nvSpPr>
          <p:cNvPr name="TextBox 10" id="10"/>
          <p:cNvSpPr txBox="true"/>
          <p:nvPr/>
        </p:nvSpPr>
        <p:spPr>
          <a:xfrm rot="0">
            <a:off x="13595454" y="9031605"/>
            <a:ext cx="3663846" cy="226695"/>
          </a:xfrm>
          <a:prstGeom prst="rect">
            <a:avLst/>
          </a:prstGeom>
        </p:spPr>
        <p:txBody>
          <a:bodyPr anchor="t" rtlCol="false" tIns="0" lIns="0" bIns="0" rIns="0">
            <a:spAutoFit/>
          </a:bodyPr>
          <a:lstStyle/>
          <a:p>
            <a:pPr algn="ctr">
              <a:lnSpc>
                <a:spcPts val="1799"/>
              </a:lnSpc>
            </a:pPr>
            <a:r>
              <a:rPr lang="en-US" b="true" sz="1799" spc="-35" u="sng">
                <a:solidFill>
                  <a:srgbClr val="1E1E1E"/>
                </a:solidFill>
                <a:latin typeface="Montserrat Bold"/>
                <a:ea typeface="Montserrat Bold"/>
                <a:cs typeface="Montserrat Bold"/>
                <a:sym typeface="Montserrat Bold"/>
                <a:hlinkClick r:id="rId4" tooltip="https://levi-kulei-portfolio.vercel.app"/>
              </a:rPr>
              <a:t>portfolio</a:t>
            </a:r>
          </a:p>
        </p:txBody>
      </p:sp>
      <p:sp>
        <p:nvSpPr>
          <p:cNvPr name="TextBox 11" id="11"/>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2" id="12"/>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3701207" y="5956022"/>
            <a:ext cx="4327256" cy="1979295"/>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Developed a modern e-commerce website for Bisma Abayas, featuring a clean responsive design built with Next.js and Tailwind CSS. Implemented intuitive product browsing, secure checkout flows, and optimized performance for mobile users, enhancing user experience and conversion.</a:t>
            </a:r>
          </a:p>
        </p:txBody>
      </p:sp>
      <p:grpSp>
        <p:nvGrpSpPr>
          <p:cNvPr name="Group 3" id="3"/>
          <p:cNvGrpSpPr/>
          <p:nvPr/>
        </p:nvGrpSpPr>
        <p:grpSpPr>
          <a:xfrm rot="0">
            <a:off x="0" y="1655874"/>
            <a:ext cx="13364784" cy="6369416"/>
            <a:chOff x="0" y="0"/>
            <a:chExt cx="1590181" cy="757852"/>
          </a:xfrm>
        </p:grpSpPr>
        <p:sp>
          <p:nvSpPr>
            <p:cNvPr name="Freeform 4" id="4"/>
            <p:cNvSpPr/>
            <p:nvPr/>
          </p:nvSpPr>
          <p:spPr>
            <a:xfrm flipH="false" flipV="false" rot="0">
              <a:off x="0" y="0"/>
              <a:ext cx="1590181" cy="757852"/>
            </a:xfrm>
            <a:custGeom>
              <a:avLst/>
              <a:gdLst/>
              <a:ahLst/>
              <a:cxnLst/>
              <a:rect r="r" b="b" t="t" l="l"/>
              <a:pathLst>
                <a:path h="757852" w="1590181">
                  <a:moveTo>
                    <a:pt x="0" y="0"/>
                  </a:moveTo>
                  <a:lnTo>
                    <a:pt x="1590181" y="0"/>
                  </a:lnTo>
                  <a:lnTo>
                    <a:pt x="1590181" y="757852"/>
                  </a:lnTo>
                  <a:lnTo>
                    <a:pt x="0" y="757852"/>
                  </a:lnTo>
                  <a:close/>
                </a:path>
              </a:pathLst>
            </a:custGeom>
            <a:blipFill>
              <a:blip r:embed="rId2"/>
              <a:stretch>
                <a:fillRect l="0" t="-740" r="0" b="-740"/>
              </a:stretch>
            </a:blipFill>
          </p:spPr>
        </p:sp>
      </p:grpSp>
      <p:sp>
        <p:nvSpPr>
          <p:cNvPr name="TextBox 5" id="5"/>
          <p:cNvSpPr txBox="true"/>
          <p:nvPr/>
        </p:nvSpPr>
        <p:spPr>
          <a:xfrm rot="0">
            <a:off x="13701207" y="2027349"/>
            <a:ext cx="3970316" cy="2059305"/>
          </a:xfrm>
          <a:prstGeom prst="rect">
            <a:avLst/>
          </a:prstGeom>
        </p:spPr>
        <p:txBody>
          <a:bodyPr anchor="t" rtlCol="false" tIns="0" lIns="0" bIns="0" rIns="0">
            <a:spAutoFit/>
          </a:bodyPr>
          <a:lstStyle/>
          <a:p>
            <a:pPr algn="l">
              <a:lnSpc>
                <a:spcPts val="7680"/>
              </a:lnSpc>
            </a:pPr>
            <a:r>
              <a:rPr lang="en-US" sz="9600" spc="-960" b="true">
                <a:solidFill>
                  <a:srgbClr val="1E1E1E"/>
                </a:solidFill>
                <a:latin typeface="Montserrat Ultra-Bold"/>
                <a:ea typeface="Montserrat Ultra-Bold"/>
                <a:cs typeface="Montserrat Ultra-Bold"/>
                <a:sym typeface="Montserrat Ultra-Bold"/>
              </a:rPr>
              <a:t>Fifth</a:t>
            </a:r>
          </a:p>
          <a:p>
            <a:pPr algn="l">
              <a:lnSpc>
                <a:spcPts val="7680"/>
              </a:lnSpc>
            </a:pPr>
            <a:r>
              <a:rPr lang="en-US" sz="9600" spc="-960" b="true">
                <a:solidFill>
                  <a:srgbClr val="1E1E1E"/>
                </a:solidFill>
                <a:latin typeface="Montserrat Ultra-Bold"/>
                <a:ea typeface="Montserrat Ultra-Bold"/>
                <a:cs typeface="Montserrat Ultra-Bold"/>
                <a:sym typeface="Montserrat Ultra-Bold"/>
              </a:rPr>
              <a:t>Project</a:t>
            </a:r>
          </a:p>
        </p:txBody>
      </p:sp>
      <p:sp>
        <p:nvSpPr>
          <p:cNvPr name="TextBox 6" id="6"/>
          <p:cNvSpPr txBox="true"/>
          <p:nvPr/>
        </p:nvSpPr>
        <p:spPr>
          <a:xfrm rot="0">
            <a:off x="13701207" y="8895715"/>
            <a:ext cx="3663846" cy="281940"/>
          </a:xfrm>
          <a:prstGeom prst="rect">
            <a:avLst/>
          </a:prstGeom>
        </p:spPr>
        <p:txBody>
          <a:bodyPr anchor="t" rtlCol="false" tIns="0" lIns="0" bIns="0" rIns="0">
            <a:spAutoFit/>
          </a:bodyPr>
          <a:lstStyle/>
          <a:p>
            <a:pPr algn="ctr">
              <a:lnSpc>
                <a:spcPts val="2100"/>
              </a:lnSpc>
            </a:pPr>
            <a:r>
              <a:rPr lang="en-US" b="true" sz="2100" spc="-42" u="sng">
                <a:solidFill>
                  <a:srgbClr val="1E1E1E"/>
                </a:solidFill>
                <a:latin typeface="Montserrat Bold"/>
                <a:ea typeface="Montserrat Bold"/>
                <a:cs typeface="Montserrat Bold"/>
                <a:sym typeface="Montserrat Bold"/>
                <a:hlinkClick r:id="rId3" tooltip="https://bisma-abayas.vercel.app"/>
              </a:rPr>
              <a:t>Visit</a:t>
            </a:r>
          </a:p>
        </p:txBody>
      </p:sp>
      <p:sp>
        <p:nvSpPr>
          <p:cNvPr name="TextBox 7" id="7"/>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8" id="8"/>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0" id="10"/>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
        <p:nvSpPr>
          <p:cNvPr name="TextBox 11" id="11"/>
          <p:cNvSpPr txBox="true"/>
          <p:nvPr/>
        </p:nvSpPr>
        <p:spPr>
          <a:xfrm rot="0">
            <a:off x="13701207" y="4268591"/>
            <a:ext cx="3558093" cy="424180"/>
          </a:xfrm>
          <a:prstGeom prst="rect">
            <a:avLst/>
          </a:prstGeom>
        </p:spPr>
        <p:txBody>
          <a:bodyPr anchor="t" rtlCol="false" tIns="0" lIns="0" bIns="0" rIns="0">
            <a:spAutoFit/>
          </a:bodyPr>
          <a:lstStyle/>
          <a:p>
            <a:pPr algn="l">
              <a:lnSpc>
                <a:spcPts val="3200"/>
              </a:lnSpc>
              <a:spcBef>
                <a:spcPct val="0"/>
              </a:spcBef>
            </a:pPr>
            <a:r>
              <a:rPr lang="en-US" b="true" sz="3200" spc="-64">
                <a:solidFill>
                  <a:srgbClr val="1E1E1E"/>
                </a:solidFill>
                <a:latin typeface="Montserrat Bold"/>
                <a:ea typeface="Montserrat Bold"/>
                <a:cs typeface="Montserrat Bold"/>
                <a:sym typeface="Montserrat Bold"/>
              </a:rPr>
              <a:t>Bisma’s Abayas</a:t>
            </a:r>
          </a:p>
        </p:txBody>
      </p:sp>
      <p:sp>
        <p:nvSpPr>
          <p:cNvPr name="TextBox 12" id="12"/>
          <p:cNvSpPr txBox="true"/>
          <p:nvPr/>
        </p:nvSpPr>
        <p:spPr>
          <a:xfrm rot="0">
            <a:off x="13701207" y="4864221"/>
            <a:ext cx="3558093" cy="330201"/>
          </a:xfrm>
          <a:prstGeom prst="rect">
            <a:avLst/>
          </a:prstGeom>
        </p:spPr>
        <p:txBody>
          <a:bodyPr anchor="t" rtlCol="false" tIns="0" lIns="0" bIns="0" rIns="0">
            <a:spAutoFit/>
          </a:bodyPr>
          <a:lstStyle/>
          <a:p>
            <a:pPr algn="l">
              <a:lnSpc>
                <a:spcPts val="2500"/>
              </a:lnSpc>
              <a:spcBef>
                <a:spcPct val="0"/>
              </a:spcBef>
            </a:pPr>
            <a:r>
              <a:rPr lang="en-US" sz="2500" spc="-50">
                <a:solidFill>
                  <a:srgbClr val="1E1E1E"/>
                </a:solidFill>
                <a:latin typeface="Montserrat"/>
                <a:ea typeface="Montserrat"/>
                <a:cs typeface="Montserrat"/>
                <a:sym typeface="Montserrat"/>
              </a:rPr>
              <a:t>Eccomerce Store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4923473" y="1755140"/>
            <a:ext cx="13364528" cy="6369368"/>
            <a:chOff x="0" y="0"/>
            <a:chExt cx="1590150" cy="757846"/>
          </a:xfrm>
        </p:grpSpPr>
        <p:sp>
          <p:nvSpPr>
            <p:cNvPr name="Freeform 3" id="3"/>
            <p:cNvSpPr/>
            <p:nvPr/>
          </p:nvSpPr>
          <p:spPr>
            <a:xfrm flipH="false" flipV="false" rot="0">
              <a:off x="0" y="0"/>
              <a:ext cx="1590151" cy="757846"/>
            </a:xfrm>
            <a:custGeom>
              <a:avLst/>
              <a:gdLst/>
              <a:ahLst/>
              <a:cxnLst/>
              <a:rect r="r" b="b" t="t" l="l"/>
              <a:pathLst>
                <a:path h="757846" w="1590151">
                  <a:moveTo>
                    <a:pt x="0" y="0"/>
                  </a:moveTo>
                  <a:lnTo>
                    <a:pt x="1590151" y="0"/>
                  </a:lnTo>
                  <a:lnTo>
                    <a:pt x="1590151" y="757846"/>
                  </a:lnTo>
                  <a:lnTo>
                    <a:pt x="0" y="757846"/>
                  </a:lnTo>
                  <a:close/>
                </a:path>
              </a:pathLst>
            </a:custGeom>
            <a:blipFill>
              <a:blip r:embed="rId2"/>
              <a:stretch>
                <a:fillRect l="0" t="-739" r="0" b="-739"/>
              </a:stretch>
            </a:blipFill>
          </p:spPr>
        </p:sp>
      </p:grpSp>
      <p:sp>
        <p:nvSpPr>
          <p:cNvPr name="TextBox 4" id="4"/>
          <p:cNvSpPr txBox="true"/>
          <p:nvPr/>
        </p:nvSpPr>
        <p:spPr>
          <a:xfrm rot="0">
            <a:off x="457248" y="9059942"/>
            <a:ext cx="3663846" cy="248285"/>
          </a:xfrm>
          <a:prstGeom prst="rect">
            <a:avLst/>
          </a:prstGeom>
        </p:spPr>
        <p:txBody>
          <a:bodyPr anchor="t" rtlCol="false" tIns="0" lIns="0" bIns="0" rIns="0">
            <a:spAutoFit/>
          </a:bodyPr>
          <a:lstStyle/>
          <a:p>
            <a:pPr algn="ctr">
              <a:lnSpc>
                <a:spcPts val="1899"/>
              </a:lnSpc>
            </a:pPr>
            <a:r>
              <a:rPr lang="en-US" b="true" sz="1899" spc="-37" u="sng">
                <a:solidFill>
                  <a:srgbClr val="1E1E1E"/>
                </a:solidFill>
                <a:latin typeface="Montserrat Bold"/>
                <a:ea typeface="Montserrat Bold"/>
                <a:cs typeface="Montserrat Bold"/>
                <a:sym typeface="Montserrat Bold"/>
                <a:hlinkClick r:id="rId3" tooltip="https://firefly-lake-house.vercel.app"/>
              </a:rPr>
              <a:t>Visit</a:t>
            </a:r>
          </a:p>
        </p:txBody>
      </p:sp>
      <p:sp>
        <p:nvSpPr>
          <p:cNvPr name="TextBox 5" id="5"/>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6" id="6"/>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8" id="8"/>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
        <p:nvSpPr>
          <p:cNvPr name="TextBox 9" id="9"/>
          <p:cNvSpPr txBox="true"/>
          <p:nvPr/>
        </p:nvSpPr>
        <p:spPr>
          <a:xfrm rot="0">
            <a:off x="304013" y="5890022"/>
            <a:ext cx="4327256" cy="1322070"/>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Designed and built a responsive, immersive web experience for a lakeside retreat platform — featuring dynamic content, real-time booking interactions, and rich visuals to reflect the ambiance of the destination.</a:t>
            </a:r>
          </a:p>
        </p:txBody>
      </p:sp>
      <p:sp>
        <p:nvSpPr>
          <p:cNvPr name="TextBox 10" id="10"/>
          <p:cNvSpPr txBox="true"/>
          <p:nvPr/>
        </p:nvSpPr>
        <p:spPr>
          <a:xfrm rot="0">
            <a:off x="304013" y="2092480"/>
            <a:ext cx="3970316" cy="1996444"/>
          </a:xfrm>
          <a:prstGeom prst="rect">
            <a:avLst/>
          </a:prstGeom>
        </p:spPr>
        <p:txBody>
          <a:bodyPr anchor="t" rtlCol="false" tIns="0" lIns="0" bIns="0" rIns="0">
            <a:spAutoFit/>
          </a:bodyPr>
          <a:lstStyle/>
          <a:p>
            <a:pPr algn="l">
              <a:lnSpc>
                <a:spcPts val="7440"/>
              </a:lnSpc>
            </a:pPr>
            <a:r>
              <a:rPr lang="en-US" sz="9300" spc="-930" b="true">
                <a:solidFill>
                  <a:srgbClr val="1E1E1E"/>
                </a:solidFill>
                <a:latin typeface="Montserrat Ultra-Bold"/>
                <a:ea typeface="Montserrat Ultra-Bold"/>
                <a:cs typeface="Montserrat Ultra-Bold"/>
                <a:sym typeface="Montserrat Ultra-Bold"/>
              </a:rPr>
              <a:t>Sixth Project</a:t>
            </a:r>
          </a:p>
        </p:txBody>
      </p:sp>
      <p:sp>
        <p:nvSpPr>
          <p:cNvPr name="TextBox 11" id="11"/>
          <p:cNvSpPr txBox="true"/>
          <p:nvPr/>
        </p:nvSpPr>
        <p:spPr>
          <a:xfrm rot="0">
            <a:off x="304013" y="4536599"/>
            <a:ext cx="3558093" cy="824230"/>
          </a:xfrm>
          <a:prstGeom prst="rect">
            <a:avLst/>
          </a:prstGeom>
        </p:spPr>
        <p:txBody>
          <a:bodyPr anchor="t" rtlCol="false" tIns="0" lIns="0" bIns="0" rIns="0">
            <a:spAutoFit/>
          </a:bodyPr>
          <a:lstStyle/>
          <a:p>
            <a:pPr algn="l">
              <a:lnSpc>
                <a:spcPts val="3200"/>
              </a:lnSpc>
              <a:spcBef>
                <a:spcPct val="0"/>
              </a:spcBef>
            </a:pPr>
            <a:r>
              <a:rPr lang="en-US" b="true" sz="3200" spc="-64">
                <a:solidFill>
                  <a:srgbClr val="1E1E1E"/>
                </a:solidFill>
                <a:latin typeface="Montserrat Bold"/>
                <a:ea typeface="Montserrat Bold"/>
                <a:cs typeface="Montserrat Bold"/>
                <a:sym typeface="Montserrat Bold"/>
              </a:rPr>
              <a:t>Firefly Lake-House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3701207" y="5956022"/>
            <a:ext cx="4327256" cy="2198370"/>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Developed a scalable telemedicine platform connecting patients and healthcare providers digitally. Built with Next.js and Firebase, the system enables user authentication, video consultation scheduling, real-time chat, and health records management. Emphasised secure data handling, seamless UX, and responsive design to support remote care access.</a:t>
            </a:r>
          </a:p>
        </p:txBody>
      </p:sp>
      <p:grpSp>
        <p:nvGrpSpPr>
          <p:cNvPr name="Group 3" id="3"/>
          <p:cNvGrpSpPr/>
          <p:nvPr/>
        </p:nvGrpSpPr>
        <p:grpSpPr>
          <a:xfrm rot="0">
            <a:off x="0" y="1655874"/>
            <a:ext cx="13364784" cy="6369416"/>
            <a:chOff x="0" y="0"/>
            <a:chExt cx="1590181" cy="757852"/>
          </a:xfrm>
        </p:grpSpPr>
        <p:sp>
          <p:nvSpPr>
            <p:cNvPr name="Freeform 4" id="4"/>
            <p:cNvSpPr/>
            <p:nvPr/>
          </p:nvSpPr>
          <p:spPr>
            <a:xfrm flipH="false" flipV="false" rot="0">
              <a:off x="0" y="0"/>
              <a:ext cx="1590181" cy="757852"/>
            </a:xfrm>
            <a:custGeom>
              <a:avLst/>
              <a:gdLst/>
              <a:ahLst/>
              <a:cxnLst/>
              <a:rect r="r" b="b" t="t" l="l"/>
              <a:pathLst>
                <a:path h="757852" w="1590181">
                  <a:moveTo>
                    <a:pt x="0" y="0"/>
                  </a:moveTo>
                  <a:lnTo>
                    <a:pt x="1590181" y="0"/>
                  </a:lnTo>
                  <a:lnTo>
                    <a:pt x="1590181" y="757852"/>
                  </a:lnTo>
                  <a:lnTo>
                    <a:pt x="0" y="757852"/>
                  </a:lnTo>
                  <a:close/>
                </a:path>
              </a:pathLst>
            </a:custGeom>
            <a:blipFill>
              <a:blip r:embed="rId2"/>
              <a:stretch>
                <a:fillRect l="0" t="-740" r="0" b="-740"/>
              </a:stretch>
            </a:blipFill>
          </p:spPr>
        </p:sp>
      </p:grpSp>
      <p:sp>
        <p:nvSpPr>
          <p:cNvPr name="TextBox 5" id="5"/>
          <p:cNvSpPr txBox="true"/>
          <p:nvPr/>
        </p:nvSpPr>
        <p:spPr>
          <a:xfrm rot="0">
            <a:off x="13701207" y="2053380"/>
            <a:ext cx="3970316" cy="1950093"/>
          </a:xfrm>
          <a:prstGeom prst="rect">
            <a:avLst/>
          </a:prstGeom>
        </p:spPr>
        <p:txBody>
          <a:bodyPr anchor="t" rtlCol="false" tIns="0" lIns="0" bIns="0" rIns="0">
            <a:spAutoFit/>
          </a:bodyPr>
          <a:lstStyle/>
          <a:p>
            <a:pPr algn="l">
              <a:lnSpc>
                <a:spcPts val="6640"/>
              </a:lnSpc>
            </a:pPr>
            <a:r>
              <a:rPr lang="en-US" sz="8300" spc="-830" b="true">
                <a:solidFill>
                  <a:srgbClr val="1E1E1E"/>
                </a:solidFill>
                <a:latin typeface="Montserrat Ultra-Bold"/>
                <a:ea typeface="Montserrat Ultra-Bold"/>
                <a:cs typeface="Montserrat Ultra-Bold"/>
                <a:sym typeface="Montserrat Ultra-Bold"/>
              </a:rPr>
              <a:t>Seventh</a:t>
            </a:r>
          </a:p>
          <a:p>
            <a:pPr algn="l">
              <a:lnSpc>
                <a:spcPts val="7680"/>
              </a:lnSpc>
            </a:pPr>
            <a:r>
              <a:rPr lang="en-US" sz="9600" spc="-960" b="true">
                <a:solidFill>
                  <a:srgbClr val="1E1E1E"/>
                </a:solidFill>
                <a:latin typeface="Montserrat Ultra-Bold"/>
                <a:ea typeface="Montserrat Ultra-Bold"/>
                <a:cs typeface="Montserrat Ultra-Bold"/>
                <a:sym typeface="Montserrat Ultra-Bold"/>
              </a:rPr>
              <a:t>Project</a:t>
            </a:r>
          </a:p>
        </p:txBody>
      </p:sp>
      <p:sp>
        <p:nvSpPr>
          <p:cNvPr name="TextBox 6" id="6"/>
          <p:cNvSpPr txBox="true"/>
          <p:nvPr/>
        </p:nvSpPr>
        <p:spPr>
          <a:xfrm rot="0">
            <a:off x="13701207" y="8895715"/>
            <a:ext cx="3663846" cy="281940"/>
          </a:xfrm>
          <a:prstGeom prst="rect">
            <a:avLst/>
          </a:prstGeom>
        </p:spPr>
        <p:txBody>
          <a:bodyPr anchor="t" rtlCol="false" tIns="0" lIns="0" bIns="0" rIns="0">
            <a:spAutoFit/>
          </a:bodyPr>
          <a:lstStyle/>
          <a:p>
            <a:pPr algn="ctr">
              <a:lnSpc>
                <a:spcPts val="2100"/>
              </a:lnSpc>
            </a:pPr>
            <a:r>
              <a:rPr lang="en-US" b="true" sz="2100" spc="-42" u="sng">
                <a:solidFill>
                  <a:srgbClr val="1E1E1E"/>
                </a:solidFill>
                <a:latin typeface="Montserrat Bold"/>
                <a:ea typeface="Montserrat Bold"/>
                <a:cs typeface="Montserrat Bold"/>
                <a:sym typeface="Montserrat Bold"/>
                <a:hlinkClick r:id="rId3" tooltip="https://mantle-telemedicine.vercel.app"/>
              </a:rPr>
              <a:t>Visit</a:t>
            </a:r>
          </a:p>
        </p:txBody>
      </p:sp>
      <p:sp>
        <p:nvSpPr>
          <p:cNvPr name="TextBox 7" id="7"/>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8" id="8"/>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0" id="10"/>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
        <p:nvSpPr>
          <p:cNvPr name="TextBox 11" id="11"/>
          <p:cNvSpPr txBox="true"/>
          <p:nvPr/>
        </p:nvSpPr>
        <p:spPr>
          <a:xfrm rot="0">
            <a:off x="13701207" y="4268591"/>
            <a:ext cx="3558093" cy="824230"/>
          </a:xfrm>
          <a:prstGeom prst="rect">
            <a:avLst/>
          </a:prstGeom>
        </p:spPr>
        <p:txBody>
          <a:bodyPr anchor="t" rtlCol="false" tIns="0" lIns="0" bIns="0" rIns="0">
            <a:spAutoFit/>
          </a:bodyPr>
          <a:lstStyle/>
          <a:p>
            <a:pPr algn="l">
              <a:lnSpc>
                <a:spcPts val="3200"/>
              </a:lnSpc>
              <a:spcBef>
                <a:spcPct val="0"/>
              </a:spcBef>
            </a:pPr>
            <a:r>
              <a:rPr lang="en-US" b="true" sz="3200" spc="-64">
                <a:solidFill>
                  <a:srgbClr val="1E1E1E"/>
                </a:solidFill>
                <a:latin typeface="Montserrat Bold"/>
                <a:ea typeface="Montserrat Bold"/>
                <a:cs typeface="Montserrat Bold"/>
                <a:sym typeface="Montserrat Bold"/>
              </a:rPr>
              <a:t>Mantle Telemedicine</a:t>
            </a:r>
          </a:p>
        </p:txBody>
      </p:sp>
      <p:sp>
        <p:nvSpPr>
          <p:cNvPr name="TextBox 12" id="12"/>
          <p:cNvSpPr txBox="true"/>
          <p:nvPr/>
        </p:nvSpPr>
        <p:spPr>
          <a:xfrm rot="0">
            <a:off x="13754083" y="5181600"/>
            <a:ext cx="3558093" cy="570231"/>
          </a:xfrm>
          <a:prstGeom prst="rect">
            <a:avLst/>
          </a:prstGeom>
        </p:spPr>
        <p:txBody>
          <a:bodyPr anchor="t" rtlCol="false" tIns="0" lIns="0" bIns="0" rIns="0">
            <a:spAutoFit/>
          </a:bodyPr>
          <a:lstStyle/>
          <a:p>
            <a:pPr algn="l">
              <a:lnSpc>
                <a:spcPts val="2200"/>
              </a:lnSpc>
              <a:spcBef>
                <a:spcPct val="0"/>
              </a:spcBef>
            </a:pPr>
            <a:r>
              <a:rPr lang="en-US" sz="2200" spc="-44">
                <a:solidFill>
                  <a:srgbClr val="1E1E1E"/>
                </a:solidFill>
                <a:latin typeface="Montserrat"/>
                <a:ea typeface="Montserrat"/>
                <a:cs typeface="Montserrat"/>
                <a:sym typeface="Montserrat"/>
              </a:rPr>
              <a:t>Telemedicine Platform For Virtual Consultations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4923473" y="1755140"/>
            <a:ext cx="13364528" cy="6369368"/>
            <a:chOff x="0" y="0"/>
            <a:chExt cx="1590150" cy="757846"/>
          </a:xfrm>
        </p:grpSpPr>
        <p:sp>
          <p:nvSpPr>
            <p:cNvPr name="Freeform 3" id="3"/>
            <p:cNvSpPr/>
            <p:nvPr/>
          </p:nvSpPr>
          <p:spPr>
            <a:xfrm flipH="false" flipV="false" rot="0">
              <a:off x="0" y="0"/>
              <a:ext cx="1590151" cy="757846"/>
            </a:xfrm>
            <a:custGeom>
              <a:avLst/>
              <a:gdLst/>
              <a:ahLst/>
              <a:cxnLst/>
              <a:rect r="r" b="b" t="t" l="l"/>
              <a:pathLst>
                <a:path h="757846" w="1590151">
                  <a:moveTo>
                    <a:pt x="0" y="0"/>
                  </a:moveTo>
                  <a:lnTo>
                    <a:pt x="1590151" y="0"/>
                  </a:lnTo>
                  <a:lnTo>
                    <a:pt x="1590151" y="757846"/>
                  </a:lnTo>
                  <a:lnTo>
                    <a:pt x="0" y="757846"/>
                  </a:lnTo>
                  <a:close/>
                </a:path>
              </a:pathLst>
            </a:custGeom>
            <a:blipFill>
              <a:blip r:embed="rId2"/>
              <a:stretch>
                <a:fillRect l="0" t="-739" r="0" b="-739"/>
              </a:stretch>
            </a:blipFill>
          </p:spPr>
        </p:sp>
      </p:grpSp>
      <p:sp>
        <p:nvSpPr>
          <p:cNvPr name="TextBox 4" id="4"/>
          <p:cNvSpPr txBox="true"/>
          <p:nvPr/>
        </p:nvSpPr>
        <p:spPr>
          <a:xfrm rot="0">
            <a:off x="457248" y="9059942"/>
            <a:ext cx="3663846" cy="248285"/>
          </a:xfrm>
          <a:prstGeom prst="rect">
            <a:avLst/>
          </a:prstGeom>
        </p:spPr>
        <p:txBody>
          <a:bodyPr anchor="t" rtlCol="false" tIns="0" lIns="0" bIns="0" rIns="0">
            <a:spAutoFit/>
          </a:bodyPr>
          <a:lstStyle/>
          <a:p>
            <a:pPr algn="ctr">
              <a:lnSpc>
                <a:spcPts val="1899"/>
              </a:lnSpc>
            </a:pPr>
            <a:r>
              <a:rPr lang="en-US" b="true" sz="1899" spc="-37" u="sng">
                <a:solidFill>
                  <a:srgbClr val="1E1E1E"/>
                </a:solidFill>
                <a:latin typeface="Montserrat Bold"/>
                <a:ea typeface="Montserrat Bold"/>
                <a:cs typeface="Montserrat Bold"/>
                <a:sym typeface="Montserrat Bold"/>
                <a:hlinkClick r:id="rId3" tooltip="https://tours-nakuru.vercel.app"/>
              </a:rPr>
              <a:t>Visit</a:t>
            </a:r>
          </a:p>
        </p:txBody>
      </p:sp>
      <p:sp>
        <p:nvSpPr>
          <p:cNvPr name="TextBox 5" id="5"/>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6" id="6"/>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8" id="8"/>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
        <p:nvSpPr>
          <p:cNvPr name="TextBox 9" id="9"/>
          <p:cNvSpPr txBox="true"/>
          <p:nvPr/>
        </p:nvSpPr>
        <p:spPr>
          <a:xfrm rot="0">
            <a:off x="304013" y="5890022"/>
            <a:ext cx="4327256" cy="1979295"/>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Developed a responsive and immersive tourism platform for Nakuru, Kenya, designed to showcase destinations, tours and local experiences. Built using Next.js, Tailwind CSS and optimized for performance and mobile access to enhance visitor engagement.</a:t>
            </a:r>
          </a:p>
          <a:p>
            <a:pPr algn="just">
              <a:lnSpc>
                <a:spcPts val="1799"/>
              </a:lnSpc>
            </a:pPr>
          </a:p>
        </p:txBody>
      </p:sp>
      <p:sp>
        <p:nvSpPr>
          <p:cNvPr name="TextBox 10" id="10"/>
          <p:cNvSpPr txBox="true"/>
          <p:nvPr/>
        </p:nvSpPr>
        <p:spPr>
          <a:xfrm rot="0">
            <a:off x="304013" y="2092480"/>
            <a:ext cx="3970316" cy="1996444"/>
          </a:xfrm>
          <a:prstGeom prst="rect">
            <a:avLst/>
          </a:prstGeom>
        </p:spPr>
        <p:txBody>
          <a:bodyPr anchor="t" rtlCol="false" tIns="0" lIns="0" bIns="0" rIns="0">
            <a:spAutoFit/>
          </a:bodyPr>
          <a:lstStyle/>
          <a:p>
            <a:pPr algn="l">
              <a:lnSpc>
                <a:spcPts val="7440"/>
              </a:lnSpc>
            </a:pPr>
            <a:r>
              <a:rPr lang="en-US" sz="9300" spc="-930" b="true">
                <a:solidFill>
                  <a:srgbClr val="1E1E1E"/>
                </a:solidFill>
                <a:latin typeface="Montserrat Ultra-Bold"/>
                <a:ea typeface="Montserrat Ultra-Bold"/>
                <a:cs typeface="Montserrat Ultra-Bold"/>
                <a:sym typeface="Montserrat Ultra-Bold"/>
              </a:rPr>
              <a:t>Eighth Project</a:t>
            </a:r>
          </a:p>
        </p:txBody>
      </p:sp>
      <p:sp>
        <p:nvSpPr>
          <p:cNvPr name="TextBox 11" id="11"/>
          <p:cNvSpPr txBox="true"/>
          <p:nvPr/>
        </p:nvSpPr>
        <p:spPr>
          <a:xfrm rot="0">
            <a:off x="304013" y="4536599"/>
            <a:ext cx="3558093" cy="824230"/>
          </a:xfrm>
          <a:prstGeom prst="rect">
            <a:avLst/>
          </a:prstGeom>
        </p:spPr>
        <p:txBody>
          <a:bodyPr anchor="t" rtlCol="false" tIns="0" lIns="0" bIns="0" rIns="0">
            <a:spAutoFit/>
          </a:bodyPr>
          <a:lstStyle/>
          <a:p>
            <a:pPr algn="l">
              <a:lnSpc>
                <a:spcPts val="3200"/>
              </a:lnSpc>
              <a:spcBef>
                <a:spcPct val="0"/>
              </a:spcBef>
            </a:pPr>
            <a:r>
              <a:rPr lang="en-US" b="true" sz="3200" spc="-64">
                <a:solidFill>
                  <a:srgbClr val="1E1E1E"/>
                </a:solidFill>
                <a:latin typeface="Montserrat Bold"/>
                <a:ea typeface="Montserrat Bold"/>
                <a:cs typeface="Montserrat Bold"/>
                <a:sym typeface="Montserrat Bold"/>
              </a:rPr>
              <a:t>Tours-Nakuru Website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3701207" y="5956022"/>
            <a:ext cx="4327256" cy="1760220"/>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Designed and built a sleek e-commerce platform for mobile phones and accessories, with a focus on user experience and performance. Leveraged Next.js and Tailwind CSS for responsive design, integrated secure checkout flows, and optimized for mobile-first access and conversion.</a:t>
            </a:r>
          </a:p>
        </p:txBody>
      </p:sp>
      <p:grpSp>
        <p:nvGrpSpPr>
          <p:cNvPr name="Group 3" id="3"/>
          <p:cNvGrpSpPr/>
          <p:nvPr/>
        </p:nvGrpSpPr>
        <p:grpSpPr>
          <a:xfrm rot="0">
            <a:off x="0" y="1655874"/>
            <a:ext cx="13364784" cy="6369416"/>
            <a:chOff x="0" y="0"/>
            <a:chExt cx="1590181" cy="757852"/>
          </a:xfrm>
        </p:grpSpPr>
        <p:sp>
          <p:nvSpPr>
            <p:cNvPr name="Freeform 4" id="4"/>
            <p:cNvSpPr/>
            <p:nvPr/>
          </p:nvSpPr>
          <p:spPr>
            <a:xfrm flipH="false" flipV="false" rot="0">
              <a:off x="0" y="0"/>
              <a:ext cx="1590181" cy="757852"/>
            </a:xfrm>
            <a:custGeom>
              <a:avLst/>
              <a:gdLst/>
              <a:ahLst/>
              <a:cxnLst/>
              <a:rect r="r" b="b" t="t" l="l"/>
              <a:pathLst>
                <a:path h="757852" w="1590181">
                  <a:moveTo>
                    <a:pt x="0" y="0"/>
                  </a:moveTo>
                  <a:lnTo>
                    <a:pt x="1590181" y="0"/>
                  </a:lnTo>
                  <a:lnTo>
                    <a:pt x="1590181" y="757852"/>
                  </a:lnTo>
                  <a:lnTo>
                    <a:pt x="0" y="757852"/>
                  </a:lnTo>
                  <a:close/>
                </a:path>
              </a:pathLst>
            </a:custGeom>
            <a:blipFill>
              <a:blip r:embed="rId2"/>
              <a:stretch>
                <a:fillRect l="0" t="-930" r="0" b="-930"/>
              </a:stretch>
            </a:blipFill>
          </p:spPr>
        </p:sp>
      </p:grpSp>
      <p:sp>
        <p:nvSpPr>
          <p:cNvPr name="TextBox 5" id="5"/>
          <p:cNvSpPr txBox="true"/>
          <p:nvPr/>
        </p:nvSpPr>
        <p:spPr>
          <a:xfrm rot="0">
            <a:off x="13701207" y="2053380"/>
            <a:ext cx="3970316" cy="1950093"/>
          </a:xfrm>
          <a:prstGeom prst="rect">
            <a:avLst/>
          </a:prstGeom>
        </p:spPr>
        <p:txBody>
          <a:bodyPr anchor="t" rtlCol="false" tIns="0" lIns="0" bIns="0" rIns="0">
            <a:spAutoFit/>
          </a:bodyPr>
          <a:lstStyle/>
          <a:p>
            <a:pPr algn="l">
              <a:lnSpc>
                <a:spcPts val="6640"/>
              </a:lnSpc>
            </a:pPr>
            <a:r>
              <a:rPr lang="en-US" sz="8300" spc="-830" b="true">
                <a:solidFill>
                  <a:srgbClr val="1E1E1E"/>
                </a:solidFill>
                <a:latin typeface="Montserrat Ultra-Bold"/>
                <a:ea typeface="Montserrat Ultra-Bold"/>
                <a:cs typeface="Montserrat Ultra-Bold"/>
                <a:sym typeface="Montserrat Ultra-Bold"/>
              </a:rPr>
              <a:t>Ninth</a:t>
            </a:r>
          </a:p>
          <a:p>
            <a:pPr algn="l">
              <a:lnSpc>
                <a:spcPts val="7680"/>
              </a:lnSpc>
            </a:pPr>
            <a:r>
              <a:rPr lang="en-US" sz="9600" spc="-960" b="true">
                <a:solidFill>
                  <a:srgbClr val="1E1E1E"/>
                </a:solidFill>
                <a:latin typeface="Montserrat Ultra-Bold"/>
                <a:ea typeface="Montserrat Ultra-Bold"/>
                <a:cs typeface="Montserrat Ultra-Bold"/>
                <a:sym typeface="Montserrat Ultra-Bold"/>
              </a:rPr>
              <a:t>Project</a:t>
            </a:r>
          </a:p>
        </p:txBody>
      </p:sp>
      <p:sp>
        <p:nvSpPr>
          <p:cNvPr name="TextBox 6" id="6"/>
          <p:cNvSpPr txBox="true"/>
          <p:nvPr/>
        </p:nvSpPr>
        <p:spPr>
          <a:xfrm rot="0">
            <a:off x="13701207" y="8895715"/>
            <a:ext cx="3663846" cy="281940"/>
          </a:xfrm>
          <a:prstGeom prst="rect">
            <a:avLst/>
          </a:prstGeom>
        </p:spPr>
        <p:txBody>
          <a:bodyPr anchor="t" rtlCol="false" tIns="0" lIns="0" bIns="0" rIns="0">
            <a:spAutoFit/>
          </a:bodyPr>
          <a:lstStyle/>
          <a:p>
            <a:pPr algn="ctr">
              <a:lnSpc>
                <a:spcPts val="2100"/>
              </a:lnSpc>
            </a:pPr>
            <a:r>
              <a:rPr lang="en-US" b="true" sz="2100" spc="-42" u="sng">
                <a:solidFill>
                  <a:srgbClr val="1E1E1E"/>
                </a:solidFill>
                <a:latin typeface="Montserrat Bold"/>
                <a:ea typeface="Montserrat Bold"/>
                <a:cs typeface="Montserrat Bold"/>
                <a:sym typeface="Montserrat Bold"/>
                <a:hlinkClick r:id="rId3" tooltip="https://phone-store-seven-lovat.vercel.app"/>
              </a:rPr>
              <a:t>Visit</a:t>
            </a:r>
          </a:p>
        </p:txBody>
      </p:sp>
      <p:sp>
        <p:nvSpPr>
          <p:cNvPr name="TextBox 7" id="7"/>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8" id="8"/>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0" id="10"/>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
        <p:nvSpPr>
          <p:cNvPr name="TextBox 11" id="11"/>
          <p:cNvSpPr txBox="true"/>
          <p:nvPr/>
        </p:nvSpPr>
        <p:spPr>
          <a:xfrm rot="0">
            <a:off x="13701207" y="4268591"/>
            <a:ext cx="3558093" cy="824230"/>
          </a:xfrm>
          <a:prstGeom prst="rect">
            <a:avLst/>
          </a:prstGeom>
        </p:spPr>
        <p:txBody>
          <a:bodyPr anchor="t" rtlCol="false" tIns="0" lIns="0" bIns="0" rIns="0">
            <a:spAutoFit/>
          </a:bodyPr>
          <a:lstStyle/>
          <a:p>
            <a:pPr algn="l">
              <a:lnSpc>
                <a:spcPts val="3200"/>
              </a:lnSpc>
              <a:spcBef>
                <a:spcPct val="0"/>
              </a:spcBef>
            </a:pPr>
            <a:r>
              <a:rPr lang="en-US" b="true" sz="3200" spc="-64">
                <a:solidFill>
                  <a:srgbClr val="1E1E1E"/>
                </a:solidFill>
                <a:latin typeface="Montserrat Bold"/>
                <a:ea typeface="Montserrat Bold"/>
                <a:cs typeface="Montserrat Bold"/>
                <a:sym typeface="Montserrat Bold"/>
              </a:rPr>
              <a:t>Premium Phones</a:t>
            </a:r>
          </a:p>
        </p:txBody>
      </p:sp>
      <p:sp>
        <p:nvSpPr>
          <p:cNvPr name="TextBox 12" id="12"/>
          <p:cNvSpPr txBox="true"/>
          <p:nvPr/>
        </p:nvSpPr>
        <p:spPr>
          <a:xfrm rot="0">
            <a:off x="13754083" y="5181600"/>
            <a:ext cx="3558093" cy="294006"/>
          </a:xfrm>
          <a:prstGeom prst="rect">
            <a:avLst/>
          </a:prstGeom>
        </p:spPr>
        <p:txBody>
          <a:bodyPr anchor="t" rtlCol="false" tIns="0" lIns="0" bIns="0" rIns="0">
            <a:spAutoFit/>
          </a:bodyPr>
          <a:lstStyle/>
          <a:p>
            <a:pPr algn="l">
              <a:lnSpc>
                <a:spcPts val="2200"/>
              </a:lnSpc>
              <a:spcBef>
                <a:spcPct val="0"/>
              </a:spcBef>
            </a:pPr>
            <a:r>
              <a:rPr lang="en-US" sz="2200" spc="-44">
                <a:solidFill>
                  <a:srgbClr val="1E1E1E"/>
                </a:solidFill>
                <a:latin typeface="Montserrat"/>
                <a:ea typeface="Montserrat"/>
                <a:cs typeface="Montserrat"/>
                <a:sym typeface="Montserrat"/>
              </a:rPr>
              <a:t>Eccomerce Platform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997573" y="1908652"/>
            <a:ext cx="22283145" cy="3936490"/>
          </a:xfrm>
          <a:prstGeom prst="rect">
            <a:avLst/>
          </a:prstGeom>
        </p:spPr>
        <p:txBody>
          <a:bodyPr anchor="t" rtlCol="false" tIns="0" lIns="0" bIns="0" rIns="0">
            <a:spAutoFit/>
          </a:bodyPr>
          <a:lstStyle/>
          <a:p>
            <a:pPr algn="ctr">
              <a:lnSpc>
                <a:spcPts val="27521"/>
              </a:lnSpc>
            </a:pPr>
            <a:r>
              <a:rPr lang="en-US" b="true" sz="34401" spc="-3440">
                <a:solidFill>
                  <a:srgbClr val="B6B5B5"/>
                </a:solidFill>
                <a:latin typeface="Montserrat Ultra-Bold"/>
                <a:ea typeface="Montserrat Ultra-Bold"/>
                <a:cs typeface="Montserrat Ultra-Bold"/>
                <a:sym typeface="Montserrat Ultra-Bold"/>
              </a:rPr>
              <a:t>thank you</a:t>
            </a:r>
          </a:p>
        </p:txBody>
      </p:sp>
      <p:sp>
        <p:nvSpPr>
          <p:cNvPr name="TextBox 3" id="3"/>
          <p:cNvSpPr txBox="true"/>
          <p:nvPr/>
        </p:nvSpPr>
        <p:spPr>
          <a:xfrm rot="0">
            <a:off x="1028700" y="1076325"/>
            <a:ext cx="2949801"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TextBox 4" id="4"/>
          <p:cNvSpPr txBox="true"/>
          <p:nvPr/>
        </p:nvSpPr>
        <p:spPr>
          <a:xfrm rot="0">
            <a:off x="-1997573" y="5297680"/>
            <a:ext cx="22283145" cy="3936490"/>
          </a:xfrm>
          <a:prstGeom prst="rect">
            <a:avLst/>
          </a:prstGeom>
        </p:spPr>
        <p:txBody>
          <a:bodyPr anchor="t" rtlCol="false" tIns="0" lIns="0" bIns="0" rIns="0">
            <a:spAutoFit/>
          </a:bodyPr>
          <a:lstStyle/>
          <a:p>
            <a:pPr algn="ctr">
              <a:lnSpc>
                <a:spcPts val="27521"/>
              </a:lnSpc>
            </a:pPr>
            <a:r>
              <a:rPr lang="en-US" b="true" sz="34401" spc="-3440">
                <a:solidFill>
                  <a:srgbClr val="B6B5B5"/>
                </a:solidFill>
                <a:latin typeface="Montserrat Ultra-Bold"/>
                <a:ea typeface="Montserrat Ultra-Bold"/>
                <a:cs typeface="Montserrat Ultra-Bold"/>
                <a:sym typeface="Montserrat Ultra-Bold"/>
              </a:rPr>
              <a:t>thank you</a:t>
            </a:r>
          </a:p>
        </p:txBody>
      </p:sp>
      <p:sp>
        <p:nvSpPr>
          <p:cNvPr name="TextBox 5" id="5"/>
          <p:cNvSpPr txBox="true"/>
          <p:nvPr/>
        </p:nvSpPr>
        <p:spPr>
          <a:xfrm rot="0">
            <a:off x="-1997573" y="4450423"/>
            <a:ext cx="22283145" cy="3936490"/>
          </a:xfrm>
          <a:prstGeom prst="rect">
            <a:avLst/>
          </a:prstGeom>
        </p:spPr>
        <p:txBody>
          <a:bodyPr anchor="t" rtlCol="false" tIns="0" lIns="0" bIns="0" rIns="0">
            <a:spAutoFit/>
          </a:bodyPr>
          <a:lstStyle/>
          <a:p>
            <a:pPr algn="ctr">
              <a:lnSpc>
                <a:spcPts val="27521"/>
              </a:lnSpc>
            </a:pPr>
            <a:r>
              <a:rPr lang="en-US" b="true" sz="34401" spc="-3440">
                <a:solidFill>
                  <a:srgbClr val="838282"/>
                </a:solidFill>
                <a:latin typeface="Montserrat Ultra-Bold"/>
                <a:ea typeface="Montserrat Ultra-Bold"/>
                <a:cs typeface="Montserrat Ultra-Bold"/>
                <a:sym typeface="Montserrat Ultra-Bold"/>
              </a:rPr>
              <a:t>thank you</a:t>
            </a:r>
          </a:p>
        </p:txBody>
      </p:sp>
      <p:sp>
        <p:nvSpPr>
          <p:cNvPr name="TextBox 6" id="6"/>
          <p:cNvSpPr txBox="true"/>
          <p:nvPr/>
        </p:nvSpPr>
        <p:spPr>
          <a:xfrm rot="0">
            <a:off x="-1997573" y="2755909"/>
            <a:ext cx="22283145" cy="3936490"/>
          </a:xfrm>
          <a:prstGeom prst="rect">
            <a:avLst/>
          </a:prstGeom>
        </p:spPr>
        <p:txBody>
          <a:bodyPr anchor="t" rtlCol="false" tIns="0" lIns="0" bIns="0" rIns="0">
            <a:spAutoFit/>
          </a:bodyPr>
          <a:lstStyle/>
          <a:p>
            <a:pPr algn="ctr">
              <a:lnSpc>
                <a:spcPts val="27521"/>
              </a:lnSpc>
            </a:pPr>
            <a:r>
              <a:rPr lang="en-US" b="true" sz="34401" spc="-3440">
                <a:solidFill>
                  <a:srgbClr val="838282"/>
                </a:solidFill>
                <a:latin typeface="Montserrat Ultra-Bold"/>
                <a:ea typeface="Montserrat Ultra-Bold"/>
                <a:cs typeface="Montserrat Ultra-Bold"/>
                <a:sym typeface="Montserrat Ultra-Bold"/>
              </a:rPr>
              <a:t>thank you</a:t>
            </a:r>
          </a:p>
        </p:txBody>
      </p:sp>
      <p:sp>
        <p:nvSpPr>
          <p:cNvPr name="TextBox 7" id="7"/>
          <p:cNvSpPr txBox="true"/>
          <p:nvPr/>
        </p:nvSpPr>
        <p:spPr>
          <a:xfrm rot="0">
            <a:off x="-1997573" y="3603166"/>
            <a:ext cx="22283145" cy="3936490"/>
          </a:xfrm>
          <a:prstGeom prst="rect">
            <a:avLst/>
          </a:prstGeom>
        </p:spPr>
        <p:txBody>
          <a:bodyPr anchor="t" rtlCol="false" tIns="0" lIns="0" bIns="0" rIns="0">
            <a:spAutoFit/>
          </a:bodyPr>
          <a:lstStyle/>
          <a:p>
            <a:pPr algn="ctr">
              <a:lnSpc>
                <a:spcPts val="27521"/>
              </a:lnSpc>
            </a:pPr>
            <a:r>
              <a:rPr lang="en-US" b="true" sz="34401" spc="-3440">
                <a:solidFill>
                  <a:srgbClr val="1E1E1E"/>
                </a:solidFill>
                <a:latin typeface="Montserrat Ultra-Bold"/>
                <a:ea typeface="Montserrat Ultra-Bold"/>
                <a:cs typeface="Montserrat Ultra-Bold"/>
                <a:sym typeface="Montserrat Ultra-Bold"/>
              </a:rPr>
              <a:t>thank you</a:t>
            </a:r>
          </a:p>
        </p:txBody>
      </p:sp>
      <p:sp>
        <p:nvSpPr>
          <p:cNvPr name="Freeform 8" id="8"/>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0" id="10"/>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Kulei Mathews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4730630" y="2821390"/>
            <a:ext cx="6712943" cy="1087755"/>
          </a:xfrm>
          <a:prstGeom prst="rect">
            <a:avLst/>
          </a:prstGeom>
        </p:spPr>
        <p:txBody>
          <a:bodyPr anchor="t" rtlCol="false" tIns="0" lIns="0" bIns="0" rIns="0">
            <a:spAutoFit/>
          </a:bodyPr>
          <a:lstStyle/>
          <a:p>
            <a:pPr algn="l">
              <a:lnSpc>
                <a:spcPts val="7680"/>
              </a:lnSpc>
            </a:pPr>
            <a:r>
              <a:rPr lang="en-US" sz="9600" spc="-960" b="true">
                <a:solidFill>
                  <a:srgbClr val="1E1E1E"/>
                </a:solidFill>
                <a:latin typeface="Montserrat Ultra-Bold"/>
                <a:ea typeface="Montserrat Ultra-Bold"/>
                <a:cs typeface="Montserrat Ultra-Bold"/>
                <a:sym typeface="Montserrat Ultra-Bold"/>
              </a:rPr>
              <a:t>Introduction</a:t>
            </a:r>
          </a:p>
        </p:txBody>
      </p:sp>
      <p:sp>
        <p:nvSpPr>
          <p:cNvPr name="TextBox 3" id="3"/>
          <p:cNvSpPr txBox="true"/>
          <p:nvPr/>
        </p:nvSpPr>
        <p:spPr>
          <a:xfrm rot="0">
            <a:off x="4730630" y="4151504"/>
            <a:ext cx="9609991" cy="656589"/>
          </a:xfrm>
          <a:prstGeom prst="rect">
            <a:avLst/>
          </a:prstGeom>
        </p:spPr>
        <p:txBody>
          <a:bodyPr anchor="t" rtlCol="false" tIns="0" lIns="0" bIns="0" rIns="0">
            <a:spAutoFit/>
          </a:bodyPr>
          <a:lstStyle/>
          <a:p>
            <a:pPr algn="just">
              <a:lnSpc>
                <a:spcPts val="2599"/>
              </a:lnSpc>
            </a:pPr>
            <a:r>
              <a:rPr lang="en-US" sz="2599" spc="-51">
                <a:solidFill>
                  <a:srgbClr val="1E1E1E"/>
                </a:solidFill>
                <a:latin typeface="Montserrat"/>
                <a:ea typeface="Montserrat"/>
                <a:cs typeface="Montserrat"/>
                <a:sym typeface="Montserrat"/>
              </a:rPr>
              <a:t>Every line of code is a brushstroke — painting meaning on the canvas of logic.</a:t>
            </a:r>
          </a:p>
        </p:txBody>
      </p:sp>
      <p:grpSp>
        <p:nvGrpSpPr>
          <p:cNvPr name="Group 4" id="4"/>
          <p:cNvGrpSpPr/>
          <p:nvPr/>
        </p:nvGrpSpPr>
        <p:grpSpPr>
          <a:xfrm rot="0">
            <a:off x="1028700" y="1683827"/>
            <a:ext cx="3335519" cy="6919346"/>
            <a:chOff x="0" y="0"/>
            <a:chExt cx="270417" cy="560964"/>
          </a:xfrm>
        </p:grpSpPr>
        <p:sp>
          <p:nvSpPr>
            <p:cNvPr name="Freeform 5" id="5"/>
            <p:cNvSpPr/>
            <p:nvPr/>
          </p:nvSpPr>
          <p:spPr>
            <a:xfrm flipH="false" flipV="false" rot="0">
              <a:off x="0" y="0"/>
              <a:ext cx="270417" cy="560964"/>
            </a:xfrm>
            <a:custGeom>
              <a:avLst/>
              <a:gdLst/>
              <a:ahLst/>
              <a:cxnLst/>
              <a:rect r="r" b="b" t="t" l="l"/>
              <a:pathLst>
                <a:path h="560964" w="270417">
                  <a:moveTo>
                    <a:pt x="0" y="0"/>
                  </a:moveTo>
                  <a:lnTo>
                    <a:pt x="270417" y="0"/>
                  </a:lnTo>
                  <a:lnTo>
                    <a:pt x="270417" y="560964"/>
                  </a:lnTo>
                  <a:lnTo>
                    <a:pt x="0" y="560964"/>
                  </a:lnTo>
                  <a:close/>
                </a:path>
              </a:pathLst>
            </a:custGeom>
            <a:blipFill>
              <a:blip r:embed="rId2"/>
              <a:stretch>
                <a:fillRect l="-5632" t="0" r="-5632" b="0"/>
              </a:stretch>
            </a:blipFill>
          </p:spPr>
        </p:sp>
      </p:grpSp>
      <p:grpSp>
        <p:nvGrpSpPr>
          <p:cNvPr name="Group 6" id="6"/>
          <p:cNvGrpSpPr/>
          <p:nvPr/>
        </p:nvGrpSpPr>
        <p:grpSpPr>
          <a:xfrm rot="0">
            <a:off x="4730630" y="5907999"/>
            <a:ext cx="3894486" cy="2695173"/>
            <a:chOff x="0" y="0"/>
            <a:chExt cx="315733" cy="218503"/>
          </a:xfrm>
        </p:grpSpPr>
        <p:sp>
          <p:nvSpPr>
            <p:cNvPr name="Freeform 7" id="7"/>
            <p:cNvSpPr/>
            <p:nvPr/>
          </p:nvSpPr>
          <p:spPr>
            <a:xfrm flipH="false" flipV="false" rot="0">
              <a:off x="0" y="0"/>
              <a:ext cx="315733" cy="218503"/>
            </a:xfrm>
            <a:custGeom>
              <a:avLst/>
              <a:gdLst/>
              <a:ahLst/>
              <a:cxnLst/>
              <a:rect r="r" b="b" t="t" l="l"/>
              <a:pathLst>
                <a:path h="218503" w="315733">
                  <a:moveTo>
                    <a:pt x="0" y="0"/>
                  </a:moveTo>
                  <a:lnTo>
                    <a:pt x="315733" y="0"/>
                  </a:lnTo>
                  <a:lnTo>
                    <a:pt x="315733" y="218503"/>
                  </a:lnTo>
                  <a:lnTo>
                    <a:pt x="0" y="218503"/>
                  </a:lnTo>
                  <a:close/>
                </a:path>
              </a:pathLst>
            </a:custGeom>
            <a:blipFill>
              <a:blip r:embed="rId3"/>
              <a:stretch>
                <a:fillRect l="-1838" t="0" r="-1838" b="0"/>
              </a:stretch>
            </a:blipFill>
          </p:spPr>
        </p:sp>
      </p:grpSp>
      <p:grpSp>
        <p:nvGrpSpPr>
          <p:cNvPr name="Group 8" id="8"/>
          <p:cNvGrpSpPr/>
          <p:nvPr/>
        </p:nvGrpSpPr>
        <p:grpSpPr>
          <a:xfrm rot="0">
            <a:off x="9047722" y="5907999"/>
            <a:ext cx="3894486" cy="2695173"/>
            <a:chOff x="0" y="0"/>
            <a:chExt cx="315733" cy="218503"/>
          </a:xfrm>
        </p:grpSpPr>
        <p:sp>
          <p:nvSpPr>
            <p:cNvPr name="Freeform 9" id="9"/>
            <p:cNvSpPr/>
            <p:nvPr/>
          </p:nvSpPr>
          <p:spPr>
            <a:xfrm flipH="false" flipV="false" rot="0">
              <a:off x="0" y="0"/>
              <a:ext cx="315733" cy="218503"/>
            </a:xfrm>
            <a:custGeom>
              <a:avLst/>
              <a:gdLst/>
              <a:ahLst/>
              <a:cxnLst/>
              <a:rect r="r" b="b" t="t" l="l"/>
              <a:pathLst>
                <a:path h="218503" w="315733">
                  <a:moveTo>
                    <a:pt x="0" y="0"/>
                  </a:moveTo>
                  <a:lnTo>
                    <a:pt x="315733" y="0"/>
                  </a:lnTo>
                  <a:lnTo>
                    <a:pt x="315733" y="218503"/>
                  </a:lnTo>
                  <a:lnTo>
                    <a:pt x="0" y="218503"/>
                  </a:lnTo>
                  <a:close/>
                </a:path>
              </a:pathLst>
            </a:custGeom>
            <a:blipFill>
              <a:blip r:embed="rId4"/>
              <a:stretch>
                <a:fillRect l="-1936" t="0" r="-1936" b="0"/>
              </a:stretch>
            </a:blipFill>
          </p:spPr>
        </p:sp>
      </p:grpSp>
      <p:sp>
        <p:nvSpPr>
          <p:cNvPr name="TextBox 10" id="10"/>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11" id="11"/>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3" id="13"/>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grpSp>
        <p:nvGrpSpPr>
          <p:cNvPr name="Group 14" id="14"/>
          <p:cNvGrpSpPr/>
          <p:nvPr/>
        </p:nvGrpSpPr>
        <p:grpSpPr>
          <a:xfrm rot="0">
            <a:off x="13364814" y="5907999"/>
            <a:ext cx="3894486" cy="2695173"/>
            <a:chOff x="0" y="0"/>
            <a:chExt cx="315733" cy="218503"/>
          </a:xfrm>
        </p:grpSpPr>
        <p:sp>
          <p:nvSpPr>
            <p:cNvPr name="Freeform 15" id="15"/>
            <p:cNvSpPr/>
            <p:nvPr/>
          </p:nvSpPr>
          <p:spPr>
            <a:xfrm flipH="false" flipV="false" rot="0">
              <a:off x="0" y="0"/>
              <a:ext cx="315733" cy="218503"/>
            </a:xfrm>
            <a:custGeom>
              <a:avLst/>
              <a:gdLst/>
              <a:ahLst/>
              <a:cxnLst/>
              <a:rect r="r" b="b" t="t" l="l"/>
              <a:pathLst>
                <a:path h="218503" w="315733">
                  <a:moveTo>
                    <a:pt x="0" y="0"/>
                  </a:moveTo>
                  <a:lnTo>
                    <a:pt x="315733" y="0"/>
                  </a:lnTo>
                  <a:lnTo>
                    <a:pt x="315733" y="218503"/>
                  </a:lnTo>
                  <a:lnTo>
                    <a:pt x="0" y="218503"/>
                  </a:lnTo>
                  <a:close/>
                </a:path>
              </a:pathLst>
            </a:custGeom>
            <a:blipFill>
              <a:blip r:embed="rId7"/>
              <a:stretch>
                <a:fillRect l="0" t="-58441" r="0" b="-58441"/>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8884225" y="1522747"/>
            <a:ext cx="9403775" cy="7241505"/>
            <a:chOff x="0" y="0"/>
            <a:chExt cx="762382" cy="587082"/>
          </a:xfrm>
        </p:grpSpPr>
        <p:sp>
          <p:nvSpPr>
            <p:cNvPr name="Freeform 3" id="3"/>
            <p:cNvSpPr/>
            <p:nvPr/>
          </p:nvSpPr>
          <p:spPr>
            <a:xfrm flipH="false" flipV="false" rot="0">
              <a:off x="0" y="0"/>
              <a:ext cx="762382" cy="587082"/>
            </a:xfrm>
            <a:custGeom>
              <a:avLst/>
              <a:gdLst/>
              <a:ahLst/>
              <a:cxnLst/>
              <a:rect r="r" b="b" t="t" l="l"/>
              <a:pathLst>
                <a:path h="587082" w="762382">
                  <a:moveTo>
                    <a:pt x="0" y="0"/>
                  </a:moveTo>
                  <a:lnTo>
                    <a:pt x="762382" y="0"/>
                  </a:lnTo>
                  <a:lnTo>
                    <a:pt x="762382" y="587082"/>
                  </a:lnTo>
                  <a:lnTo>
                    <a:pt x="0" y="587082"/>
                  </a:lnTo>
                  <a:close/>
                </a:path>
              </a:pathLst>
            </a:custGeom>
            <a:blipFill>
              <a:blip r:embed="rId2"/>
              <a:stretch>
                <a:fillRect l="-1399" t="0" r="-1399" b="0"/>
              </a:stretch>
            </a:blipFill>
          </p:spPr>
        </p:sp>
      </p:grpSp>
      <p:sp>
        <p:nvSpPr>
          <p:cNvPr name="TextBox 4" id="4"/>
          <p:cNvSpPr txBox="true"/>
          <p:nvPr/>
        </p:nvSpPr>
        <p:spPr>
          <a:xfrm rot="0">
            <a:off x="1028700" y="2657115"/>
            <a:ext cx="3128962" cy="470535"/>
          </a:xfrm>
          <a:prstGeom prst="rect">
            <a:avLst/>
          </a:prstGeom>
        </p:spPr>
        <p:txBody>
          <a:bodyPr anchor="t" rtlCol="false" tIns="0" lIns="0" bIns="0" rIns="0">
            <a:spAutoFit/>
          </a:bodyPr>
          <a:lstStyle/>
          <a:p>
            <a:pPr algn="l">
              <a:lnSpc>
                <a:spcPts val="3360"/>
              </a:lnSpc>
            </a:pPr>
            <a:r>
              <a:rPr lang="en-US" sz="4200" spc="-294" b="true">
                <a:solidFill>
                  <a:srgbClr val="1E1E1E"/>
                </a:solidFill>
                <a:latin typeface="Montserrat Ultra-Bold"/>
                <a:ea typeface="Montserrat Ultra-Bold"/>
                <a:cs typeface="Montserrat Ultra-Bold"/>
                <a:sym typeface="Montserrat Ultra-Bold"/>
              </a:rPr>
              <a:t>Introduction</a:t>
            </a:r>
          </a:p>
        </p:txBody>
      </p:sp>
      <p:sp>
        <p:nvSpPr>
          <p:cNvPr name="TextBox 5" id="5"/>
          <p:cNvSpPr txBox="true"/>
          <p:nvPr/>
        </p:nvSpPr>
        <p:spPr>
          <a:xfrm rot="0">
            <a:off x="1028700" y="6907890"/>
            <a:ext cx="7235523" cy="1102995"/>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I’m a creator who speaks the language of code and design. My work lives where logic meets emotion — crafting digital experiences that don’t just function, but feel. Each project is a quiet experiment in elegance, rhythm, and human connection through technology.</a:t>
            </a:r>
          </a:p>
        </p:txBody>
      </p:sp>
      <p:sp>
        <p:nvSpPr>
          <p:cNvPr name="TextBox 6" id="6"/>
          <p:cNvSpPr txBox="true"/>
          <p:nvPr/>
        </p:nvSpPr>
        <p:spPr>
          <a:xfrm rot="0">
            <a:off x="1028700" y="3460651"/>
            <a:ext cx="7096031" cy="3030855"/>
          </a:xfrm>
          <a:prstGeom prst="rect">
            <a:avLst/>
          </a:prstGeom>
        </p:spPr>
        <p:txBody>
          <a:bodyPr anchor="t" rtlCol="false" tIns="0" lIns="0" bIns="0" rIns="0">
            <a:spAutoFit/>
          </a:bodyPr>
          <a:lstStyle/>
          <a:p>
            <a:pPr algn="l">
              <a:lnSpc>
                <a:spcPts val="7680"/>
              </a:lnSpc>
            </a:pPr>
            <a:r>
              <a:rPr lang="en-US" sz="9600" spc="-672" b="true">
                <a:solidFill>
                  <a:srgbClr val="1E1E1E"/>
                </a:solidFill>
                <a:latin typeface="Montserrat Ultra-Bold"/>
                <a:ea typeface="Montserrat Ultra-Bold"/>
                <a:cs typeface="Montserrat Ultra-Bold"/>
                <a:sym typeface="Montserrat Ultra-Bold"/>
              </a:rPr>
              <a:t>Hello, I'm Levi Kulei Mathews!</a:t>
            </a:r>
          </a:p>
        </p:txBody>
      </p:sp>
      <p:sp>
        <p:nvSpPr>
          <p:cNvPr name="TextBox 7" id="7"/>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8" id="8"/>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0" id="10"/>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8701463" y="1537706"/>
            <a:ext cx="9586537" cy="5698270"/>
            <a:chOff x="0" y="0"/>
            <a:chExt cx="12782049" cy="7597694"/>
          </a:xfrm>
        </p:grpSpPr>
        <p:grpSp>
          <p:nvGrpSpPr>
            <p:cNvPr name="Group 3" id="3"/>
            <p:cNvGrpSpPr/>
            <p:nvPr/>
          </p:nvGrpSpPr>
          <p:grpSpPr>
            <a:xfrm rot="0">
              <a:off x="0" y="0"/>
              <a:ext cx="12782049" cy="3740015"/>
              <a:chOff x="0" y="0"/>
              <a:chExt cx="1140634" cy="333748"/>
            </a:xfrm>
          </p:grpSpPr>
          <p:sp>
            <p:nvSpPr>
              <p:cNvPr name="Freeform 4" id="4"/>
              <p:cNvSpPr/>
              <p:nvPr/>
            </p:nvSpPr>
            <p:spPr>
              <a:xfrm flipH="false" flipV="false" rot="0">
                <a:off x="0" y="0"/>
                <a:ext cx="1140634" cy="333748"/>
              </a:xfrm>
              <a:custGeom>
                <a:avLst/>
                <a:gdLst/>
                <a:ahLst/>
                <a:cxnLst/>
                <a:rect r="r" b="b" t="t" l="l"/>
                <a:pathLst>
                  <a:path h="333748" w="1140634">
                    <a:moveTo>
                      <a:pt x="0" y="0"/>
                    </a:moveTo>
                    <a:lnTo>
                      <a:pt x="1140634" y="0"/>
                    </a:lnTo>
                    <a:lnTo>
                      <a:pt x="1140634" y="333748"/>
                    </a:lnTo>
                    <a:lnTo>
                      <a:pt x="0" y="333748"/>
                    </a:lnTo>
                    <a:close/>
                  </a:path>
                </a:pathLst>
              </a:custGeom>
              <a:blipFill>
                <a:blip r:embed="rId2"/>
                <a:stretch>
                  <a:fillRect l="0" t="-64063" r="0" b="-64063"/>
                </a:stretch>
              </a:blipFill>
            </p:spPr>
          </p:sp>
        </p:grpSp>
        <p:grpSp>
          <p:nvGrpSpPr>
            <p:cNvPr name="Group 5" id="5"/>
            <p:cNvGrpSpPr/>
            <p:nvPr/>
          </p:nvGrpSpPr>
          <p:grpSpPr>
            <a:xfrm rot="0">
              <a:off x="0" y="3857678"/>
              <a:ext cx="12782049" cy="3740015"/>
              <a:chOff x="0" y="0"/>
              <a:chExt cx="1140634" cy="333748"/>
            </a:xfrm>
          </p:grpSpPr>
          <p:sp>
            <p:nvSpPr>
              <p:cNvPr name="Freeform 6" id="6"/>
              <p:cNvSpPr/>
              <p:nvPr/>
            </p:nvSpPr>
            <p:spPr>
              <a:xfrm flipH="false" flipV="false" rot="0">
                <a:off x="0" y="0"/>
                <a:ext cx="1140634" cy="333748"/>
              </a:xfrm>
              <a:custGeom>
                <a:avLst/>
                <a:gdLst/>
                <a:ahLst/>
                <a:cxnLst/>
                <a:rect r="r" b="b" t="t" l="l"/>
                <a:pathLst>
                  <a:path h="333748" w="1140634">
                    <a:moveTo>
                      <a:pt x="0" y="0"/>
                    </a:moveTo>
                    <a:lnTo>
                      <a:pt x="1140634" y="0"/>
                    </a:lnTo>
                    <a:lnTo>
                      <a:pt x="1140634" y="333748"/>
                    </a:lnTo>
                    <a:lnTo>
                      <a:pt x="0" y="333748"/>
                    </a:lnTo>
                    <a:close/>
                  </a:path>
                </a:pathLst>
              </a:custGeom>
              <a:blipFill>
                <a:blip r:embed="rId3"/>
                <a:stretch>
                  <a:fillRect l="0" t="-63850" r="0" b="-63850"/>
                </a:stretch>
              </a:blipFill>
            </p:spPr>
          </p:sp>
        </p:grpSp>
      </p:grpSp>
      <p:sp>
        <p:nvSpPr>
          <p:cNvPr name="TextBox 7" id="7"/>
          <p:cNvSpPr txBox="true"/>
          <p:nvPr/>
        </p:nvSpPr>
        <p:spPr>
          <a:xfrm rot="0">
            <a:off x="1028700" y="4156317"/>
            <a:ext cx="7099779" cy="2059305"/>
          </a:xfrm>
          <a:prstGeom prst="rect">
            <a:avLst/>
          </a:prstGeom>
        </p:spPr>
        <p:txBody>
          <a:bodyPr anchor="t" rtlCol="false" tIns="0" lIns="0" bIns="0" rIns="0">
            <a:spAutoFit/>
          </a:bodyPr>
          <a:lstStyle/>
          <a:p>
            <a:pPr algn="l">
              <a:lnSpc>
                <a:spcPts val="7680"/>
              </a:lnSpc>
            </a:pPr>
            <a:r>
              <a:rPr lang="en-US" sz="9600" spc="-960" b="true">
                <a:solidFill>
                  <a:srgbClr val="1E1E1E"/>
                </a:solidFill>
                <a:latin typeface="Montserrat Ultra-Bold"/>
                <a:ea typeface="Montserrat Ultra-Bold"/>
                <a:cs typeface="Montserrat Ultra-Bold"/>
                <a:sym typeface="Montserrat Ultra-Bold"/>
              </a:rPr>
              <a:t>Work Experience</a:t>
            </a:r>
          </a:p>
        </p:txBody>
      </p:sp>
      <p:sp>
        <p:nvSpPr>
          <p:cNvPr name="TextBox 8" id="8"/>
          <p:cNvSpPr txBox="true"/>
          <p:nvPr/>
        </p:nvSpPr>
        <p:spPr>
          <a:xfrm rot="0">
            <a:off x="1028700" y="6352056"/>
            <a:ext cx="7099779" cy="664845"/>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Each project I take on is a dialogue — between code and creativity, between function and feeling. I don’t just develop; I design systems that breathe.</a:t>
            </a:r>
          </a:p>
        </p:txBody>
      </p:sp>
      <p:sp>
        <p:nvSpPr>
          <p:cNvPr name="TextBox 9" id="9"/>
          <p:cNvSpPr txBox="true"/>
          <p:nvPr/>
        </p:nvSpPr>
        <p:spPr>
          <a:xfrm rot="0">
            <a:off x="3787040" y="8218321"/>
            <a:ext cx="5984677" cy="1095901"/>
          </a:xfrm>
          <a:prstGeom prst="rect">
            <a:avLst/>
          </a:prstGeom>
        </p:spPr>
        <p:txBody>
          <a:bodyPr anchor="t" rtlCol="false" tIns="0" lIns="0" bIns="0" rIns="0">
            <a:spAutoFit/>
          </a:bodyPr>
          <a:lstStyle/>
          <a:p>
            <a:pPr algn="l">
              <a:lnSpc>
                <a:spcPts val="1767"/>
              </a:lnSpc>
            </a:pPr>
            <a:r>
              <a:rPr lang="en-US" sz="1767" spc="-35">
                <a:solidFill>
                  <a:srgbClr val="1E1E1E"/>
                </a:solidFill>
                <a:latin typeface="Montserrat"/>
                <a:ea typeface="Montserrat"/>
                <a:cs typeface="Montserrat"/>
                <a:sym typeface="Montserrat"/>
              </a:rPr>
              <a:t>Founded my own digital studio focused on web and mobile experiences that merge technology with art. Built production-ready systems using Next.js, React Native, and Firebase, turning abstract ideas into living applications.</a:t>
            </a:r>
          </a:p>
        </p:txBody>
      </p:sp>
      <p:sp>
        <p:nvSpPr>
          <p:cNvPr name="TextBox 10" id="10"/>
          <p:cNvSpPr txBox="true"/>
          <p:nvPr/>
        </p:nvSpPr>
        <p:spPr>
          <a:xfrm rot="0">
            <a:off x="1028700" y="7881136"/>
            <a:ext cx="4658938" cy="299084"/>
          </a:xfrm>
          <a:prstGeom prst="rect">
            <a:avLst/>
          </a:prstGeom>
        </p:spPr>
        <p:txBody>
          <a:bodyPr anchor="t" rtlCol="false" tIns="0" lIns="0" bIns="0" rIns="0">
            <a:spAutoFit/>
          </a:bodyPr>
          <a:lstStyle/>
          <a:p>
            <a:pPr algn="l">
              <a:lnSpc>
                <a:spcPts val="2399"/>
              </a:lnSpc>
            </a:pPr>
            <a:r>
              <a:rPr lang="en-US" b="true" sz="2399" spc="-47">
                <a:solidFill>
                  <a:srgbClr val="1E1E1E"/>
                </a:solidFill>
                <a:latin typeface="Montserrat Bold"/>
                <a:ea typeface="Montserrat Bold"/>
                <a:cs typeface="Montserrat Bold"/>
                <a:sym typeface="Montserrat Bold"/>
              </a:rPr>
              <a:t>Mantle Networks</a:t>
            </a:r>
          </a:p>
        </p:txBody>
      </p:sp>
      <p:sp>
        <p:nvSpPr>
          <p:cNvPr name="TextBox 11" id="11"/>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12" id="12"/>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4" id="14"/>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2344877" y="4520803"/>
            <a:ext cx="4914423" cy="2059305"/>
          </a:xfrm>
          <a:prstGeom prst="rect">
            <a:avLst/>
          </a:prstGeom>
        </p:spPr>
        <p:txBody>
          <a:bodyPr anchor="t" rtlCol="false" tIns="0" lIns="0" bIns="0" rIns="0">
            <a:spAutoFit/>
          </a:bodyPr>
          <a:lstStyle/>
          <a:p>
            <a:pPr algn="l">
              <a:lnSpc>
                <a:spcPts val="7680"/>
              </a:lnSpc>
            </a:pPr>
            <a:r>
              <a:rPr lang="en-US" sz="9600" spc="-960" b="true">
                <a:solidFill>
                  <a:srgbClr val="1E1E1E"/>
                </a:solidFill>
                <a:latin typeface="Montserrat Ultra-Bold"/>
                <a:ea typeface="Montserrat Ultra-Bold"/>
                <a:cs typeface="Montserrat Ultra-Bold"/>
                <a:sym typeface="Montserrat Ultra-Bold"/>
              </a:rPr>
              <a:t>Project Portfolio</a:t>
            </a:r>
          </a:p>
        </p:txBody>
      </p:sp>
      <p:sp>
        <p:nvSpPr>
          <p:cNvPr name="TextBox 3" id="3"/>
          <p:cNvSpPr txBox="true"/>
          <p:nvPr/>
        </p:nvSpPr>
        <p:spPr>
          <a:xfrm rot="0">
            <a:off x="12344877" y="7037308"/>
            <a:ext cx="4914423" cy="1322070"/>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4" id="4"/>
          <p:cNvGrpSpPr/>
          <p:nvPr/>
        </p:nvGrpSpPr>
        <p:grpSpPr>
          <a:xfrm rot="0">
            <a:off x="0" y="1591543"/>
            <a:ext cx="12129249" cy="7103914"/>
            <a:chOff x="0" y="0"/>
            <a:chExt cx="1443173" cy="845244"/>
          </a:xfrm>
        </p:grpSpPr>
        <p:sp>
          <p:nvSpPr>
            <p:cNvPr name="Freeform 5" id="5"/>
            <p:cNvSpPr/>
            <p:nvPr/>
          </p:nvSpPr>
          <p:spPr>
            <a:xfrm flipH="false" flipV="false" rot="0">
              <a:off x="0" y="0"/>
              <a:ext cx="1443173" cy="845244"/>
            </a:xfrm>
            <a:custGeom>
              <a:avLst/>
              <a:gdLst/>
              <a:ahLst/>
              <a:cxnLst/>
              <a:rect r="r" b="b" t="t" l="l"/>
              <a:pathLst>
                <a:path h="845244" w="1443173">
                  <a:moveTo>
                    <a:pt x="0" y="0"/>
                  </a:moveTo>
                  <a:lnTo>
                    <a:pt x="1443173" y="0"/>
                  </a:lnTo>
                  <a:lnTo>
                    <a:pt x="1443173" y="845244"/>
                  </a:lnTo>
                  <a:lnTo>
                    <a:pt x="0" y="845244"/>
                  </a:lnTo>
                  <a:close/>
                </a:path>
              </a:pathLst>
            </a:custGeom>
            <a:blipFill>
              <a:blip r:embed="rId2"/>
              <a:stretch>
                <a:fillRect l="-10323" t="0" r="-10323" b="0"/>
              </a:stretch>
            </a:blipFill>
          </p:spPr>
        </p:sp>
      </p:grpSp>
      <p:sp>
        <p:nvSpPr>
          <p:cNvPr name="TextBox 6" id="6"/>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7" id="7"/>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9" id="9"/>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3701207" y="5956022"/>
            <a:ext cx="4327256" cy="2636520"/>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Built a comprehensive hospital management platform covering workflows from patient check-in through to pharmacy dispensing. Developed a mobile reminder app for patient follow-ups using React Native, leveraged Firebase for real-time updates, and used PostgreSQL for secure backend storage. Focused on improving operational efficiency, patient adherence, and data integrity.</a:t>
            </a:r>
          </a:p>
          <a:p>
            <a:pPr algn="just">
              <a:lnSpc>
                <a:spcPts val="1799"/>
              </a:lnSpc>
            </a:pPr>
          </a:p>
        </p:txBody>
      </p:sp>
      <p:grpSp>
        <p:nvGrpSpPr>
          <p:cNvPr name="Group 3" id="3"/>
          <p:cNvGrpSpPr/>
          <p:nvPr/>
        </p:nvGrpSpPr>
        <p:grpSpPr>
          <a:xfrm rot="0">
            <a:off x="0" y="1655874"/>
            <a:ext cx="13364784" cy="6369416"/>
            <a:chOff x="0" y="0"/>
            <a:chExt cx="1590181" cy="757852"/>
          </a:xfrm>
        </p:grpSpPr>
        <p:sp>
          <p:nvSpPr>
            <p:cNvPr name="Freeform 4" id="4"/>
            <p:cNvSpPr/>
            <p:nvPr/>
          </p:nvSpPr>
          <p:spPr>
            <a:xfrm flipH="false" flipV="false" rot="0">
              <a:off x="0" y="0"/>
              <a:ext cx="1590181" cy="757852"/>
            </a:xfrm>
            <a:custGeom>
              <a:avLst/>
              <a:gdLst/>
              <a:ahLst/>
              <a:cxnLst/>
              <a:rect r="r" b="b" t="t" l="l"/>
              <a:pathLst>
                <a:path h="757852" w="1590181">
                  <a:moveTo>
                    <a:pt x="0" y="0"/>
                  </a:moveTo>
                  <a:lnTo>
                    <a:pt x="1590181" y="0"/>
                  </a:lnTo>
                  <a:lnTo>
                    <a:pt x="1590181" y="757852"/>
                  </a:lnTo>
                  <a:lnTo>
                    <a:pt x="0" y="757852"/>
                  </a:lnTo>
                  <a:close/>
                </a:path>
              </a:pathLst>
            </a:custGeom>
            <a:blipFill>
              <a:blip r:embed="rId2"/>
              <a:stretch>
                <a:fillRect l="0" t="-740" r="0" b="-740"/>
              </a:stretch>
            </a:blipFill>
          </p:spPr>
        </p:sp>
      </p:grpSp>
      <p:sp>
        <p:nvSpPr>
          <p:cNvPr name="TextBox 5" id="5"/>
          <p:cNvSpPr txBox="true"/>
          <p:nvPr/>
        </p:nvSpPr>
        <p:spPr>
          <a:xfrm rot="0">
            <a:off x="13701207" y="2027349"/>
            <a:ext cx="3970316" cy="2059305"/>
          </a:xfrm>
          <a:prstGeom prst="rect">
            <a:avLst/>
          </a:prstGeom>
        </p:spPr>
        <p:txBody>
          <a:bodyPr anchor="t" rtlCol="false" tIns="0" lIns="0" bIns="0" rIns="0">
            <a:spAutoFit/>
          </a:bodyPr>
          <a:lstStyle/>
          <a:p>
            <a:pPr algn="l">
              <a:lnSpc>
                <a:spcPts val="7680"/>
              </a:lnSpc>
            </a:pPr>
            <a:r>
              <a:rPr lang="en-US" sz="9600" spc="-960" b="true">
                <a:solidFill>
                  <a:srgbClr val="1E1E1E"/>
                </a:solidFill>
                <a:latin typeface="Montserrat Ultra-Bold"/>
                <a:ea typeface="Montserrat Ultra-Bold"/>
                <a:cs typeface="Montserrat Ultra-Bold"/>
                <a:sym typeface="Montserrat Ultra-Bold"/>
              </a:rPr>
              <a:t>First Project</a:t>
            </a:r>
          </a:p>
        </p:txBody>
      </p:sp>
      <p:sp>
        <p:nvSpPr>
          <p:cNvPr name="TextBox 6" id="6"/>
          <p:cNvSpPr txBox="true"/>
          <p:nvPr/>
        </p:nvSpPr>
        <p:spPr>
          <a:xfrm rot="0">
            <a:off x="13701207" y="8895715"/>
            <a:ext cx="3663846" cy="281940"/>
          </a:xfrm>
          <a:prstGeom prst="rect">
            <a:avLst/>
          </a:prstGeom>
        </p:spPr>
        <p:txBody>
          <a:bodyPr anchor="t" rtlCol="false" tIns="0" lIns="0" bIns="0" rIns="0">
            <a:spAutoFit/>
          </a:bodyPr>
          <a:lstStyle/>
          <a:p>
            <a:pPr algn="ctr">
              <a:lnSpc>
                <a:spcPts val="2100"/>
              </a:lnSpc>
            </a:pPr>
            <a:r>
              <a:rPr lang="en-US" b="true" sz="2100" spc="-42" u="sng">
                <a:solidFill>
                  <a:srgbClr val="1E1E1E"/>
                </a:solidFill>
                <a:latin typeface="Montserrat Bold"/>
                <a:ea typeface="Montserrat Bold"/>
                <a:cs typeface="Montserrat Bold"/>
                <a:sym typeface="Montserrat Bold"/>
                <a:hlinkClick r:id="rId3" tooltip="https://riviamedsystem.vercel.app"/>
              </a:rPr>
              <a:t>Visit</a:t>
            </a:r>
          </a:p>
        </p:txBody>
      </p:sp>
      <p:sp>
        <p:nvSpPr>
          <p:cNvPr name="TextBox 7" id="7"/>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8" id="8"/>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0" id="10"/>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
        <p:nvSpPr>
          <p:cNvPr name="TextBox 11" id="11"/>
          <p:cNvSpPr txBox="true"/>
          <p:nvPr/>
        </p:nvSpPr>
        <p:spPr>
          <a:xfrm rot="0">
            <a:off x="13701207" y="4268591"/>
            <a:ext cx="3558093" cy="424180"/>
          </a:xfrm>
          <a:prstGeom prst="rect">
            <a:avLst/>
          </a:prstGeom>
        </p:spPr>
        <p:txBody>
          <a:bodyPr anchor="t" rtlCol="false" tIns="0" lIns="0" bIns="0" rIns="0">
            <a:spAutoFit/>
          </a:bodyPr>
          <a:lstStyle/>
          <a:p>
            <a:pPr algn="l">
              <a:lnSpc>
                <a:spcPts val="3200"/>
              </a:lnSpc>
              <a:spcBef>
                <a:spcPct val="0"/>
              </a:spcBef>
            </a:pPr>
            <a:r>
              <a:rPr lang="en-US" b="true" sz="3200" spc="-64">
                <a:solidFill>
                  <a:srgbClr val="1E1E1E"/>
                </a:solidFill>
                <a:latin typeface="Montserrat Bold"/>
                <a:ea typeface="Montserrat Bold"/>
                <a:cs typeface="Montserrat Bold"/>
                <a:sym typeface="Montserrat Bold"/>
              </a:rPr>
              <a:t>Rivi</a:t>
            </a:r>
            <a:r>
              <a:rPr lang="en-US" b="true" sz="3200" spc="-64">
                <a:solidFill>
                  <a:srgbClr val="1E1E1E"/>
                </a:solidFill>
                <a:latin typeface="Montserrat Bold"/>
                <a:ea typeface="Montserrat Bold"/>
                <a:cs typeface="Montserrat Bold"/>
                <a:sym typeface="Montserrat Bold"/>
              </a:rPr>
              <a:t>aMed System</a:t>
            </a:r>
          </a:p>
        </p:txBody>
      </p:sp>
      <p:sp>
        <p:nvSpPr>
          <p:cNvPr name="TextBox 12" id="12"/>
          <p:cNvSpPr txBox="true"/>
          <p:nvPr/>
        </p:nvSpPr>
        <p:spPr>
          <a:xfrm rot="0">
            <a:off x="13701207" y="4864221"/>
            <a:ext cx="3558093" cy="644526"/>
          </a:xfrm>
          <a:prstGeom prst="rect">
            <a:avLst/>
          </a:prstGeom>
        </p:spPr>
        <p:txBody>
          <a:bodyPr anchor="t" rtlCol="false" tIns="0" lIns="0" bIns="0" rIns="0">
            <a:spAutoFit/>
          </a:bodyPr>
          <a:lstStyle/>
          <a:p>
            <a:pPr algn="l">
              <a:lnSpc>
                <a:spcPts val="2500"/>
              </a:lnSpc>
              <a:spcBef>
                <a:spcPct val="0"/>
              </a:spcBef>
            </a:pPr>
            <a:r>
              <a:rPr lang="en-US" sz="2500" spc="-50">
                <a:solidFill>
                  <a:srgbClr val="1E1E1E"/>
                </a:solidFill>
                <a:latin typeface="Montserrat"/>
                <a:ea typeface="Montserrat"/>
                <a:cs typeface="Montserrat"/>
                <a:sym typeface="Montserrat"/>
              </a:rPr>
              <a:t>AI Powered Hospital Management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4923473" y="1755140"/>
            <a:ext cx="13364528" cy="6369368"/>
            <a:chOff x="0" y="0"/>
            <a:chExt cx="1590150" cy="757846"/>
          </a:xfrm>
        </p:grpSpPr>
        <p:sp>
          <p:nvSpPr>
            <p:cNvPr name="Freeform 3" id="3"/>
            <p:cNvSpPr/>
            <p:nvPr/>
          </p:nvSpPr>
          <p:spPr>
            <a:xfrm flipH="false" flipV="false" rot="0">
              <a:off x="0" y="0"/>
              <a:ext cx="1590151" cy="757846"/>
            </a:xfrm>
            <a:custGeom>
              <a:avLst/>
              <a:gdLst/>
              <a:ahLst/>
              <a:cxnLst/>
              <a:rect r="r" b="b" t="t" l="l"/>
              <a:pathLst>
                <a:path h="757846" w="1590151">
                  <a:moveTo>
                    <a:pt x="0" y="0"/>
                  </a:moveTo>
                  <a:lnTo>
                    <a:pt x="1590151" y="0"/>
                  </a:lnTo>
                  <a:lnTo>
                    <a:pt x="1590151" y="757846"/>
                  </a:lnTo>
                  <a:lnTo>
                    <a:pt x="0" y="757846"/>
                  </a:lnTo>
                  <a:close/>
                </a:path>
              </a:pathLst>
            </a:custGeom>
            <a:blipFill>
              <a:blip r:embed="rId2"/>
              <a:stretch>
                <a:fillRect l="0" t="-930" r="0" b="-930"/>
              </a:stretch>
            </a:blipFill>
          </p:spPr>
        </p:sp>
      </p:grpSp>
      <p:sp>
        <p:nvSpPr>
          <p:cNvPr name="TextBox 4" id="4"/>
          <p:cNvSpPr txBox="true"/>
          <p:nvPr/>
        </p:nvSpPr>
        <p:spPr>
          <a:xfrm rot="0">
            <a:off x="457248" y="9059942"/>
            <a:ext cx="3663846" cy="248285"/>
          </a:xfrm>
          <a:prstGeom prst="rect">
            <a:avLst/>
          </a:prstGeom>
        </p:spPr>
        <p:txBody>
          <a:bodyPr anchor="t" rtlCol="false" tIns="0" lIns="0" bIns="0" rIns="0">
            <a:spAutoFit/>
          </a:bodyPr>
          <a:lstStyle/>
          <a:p>
            <a:pPr algn="ctr">
              <a:lnSpc>
                <a:spcPts val="1899"/>
              </a:lnSpc>
            </a:pPr>
            <a:r>
              <a:rPr lang="en-US" b="true" sz="1899" spc="-37" u="sng">
                <a:solidFill>
                  <a:srgbClr val="1E1E1E"/>
                </a:solidFill>
                <a:latin typeface="Montserrat Bold"/>
                <a:ea typeface="Montserrat Bold"/>
                <a:cs typeface="Montserrat Bold"/>
                <a:sym typeface="Montserrat Bold"/>
                <a:hlinkClick r:id="rId3" tooltip="https://www.carbonsoil.africa"/>
              </a:rPr>
              <a:t>Visit</a:t>
            </a:r>
          </a:p>
        </p:txBody>
      </p:sp>
      <p:sp>
        <p:nvSpPr>
          <p:cNvPr name="TextBox 5" id="5"/>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6" id="6"/>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8" id="8"/>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
        <p:nvSpPr>
          <p:cNvPr name="TextBox 9" id="9"/>
          <p:cNvSpPr txBox="true"/>
          <p:nvPr/>
        </p:nvSpPr>
        <p:spPr>
          <a:xfrm rot="0">
            <a:off x="304013" y="5890022"/>
            <a:ext cx="4327256" cy="2198370"/>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Built a climate-tech platform focused on soil health, carbon removal and regenerative agriculture across Africa. Developed dashboards and data pipelines to visualise carbon sequestration, integrate analytics and support sustainable practices. Utilised cloud‐native architectures, responsive web UI and real-time data to empower communities and stakeholders.</a:t>
            </a:r>
          </a:p>
        </p:txBody>
      </p:sp>
      <p:sp>
        <p:nvSpPr>
          <p:cNvPr name="TextBox 10" id="10"/>
          <p:cNvSpPr txBox="true"/>
          <p:nvPr/>
        </p:nvSpPr>
        <p:spPr>
          <a:xfrm rot="0">
            <a:off x="304013" y="2092480"/>
            <a:ext cx="3970316" cy="1996444"/>
          </a:xfrm>
          <a:prstGeom prst="rect">
            <a:avLst/>
          </a:prstGeom>
        </p:spPr>
        <p:txBody>
          <a:bodyPr anchor="t" rtlCol="false" tIns="0" lIns="0" bIns="0" rIns="0">
            <a:spAutoFit/>
          </a:bodyPr>
          <a:lstStyle/>
          <a:p>
            <a:pPr algn="l">
              <a:lnSpc>
                <a:spcPts val="7440"/>
              </a:lnSpc>
            </a:pPr>
            <a:r>
              <a:rPr lang="en-US" sz="9300" spc="-930" b="true">
                <a:solidFill>
                  <a:srgbClr val="1E1E1E"/>
                </a:solidFill>
                <a:latin typeface="Montserrat Ultra-Bold"/>
                <a:ea typeface="Montserrat Ultra-Bold"/>
                <a:cs typeface="Montserrat Ultra-Bold"/>
                <a:sym typeface="Montserrat Ultra-Bold"/>
              </a:rPr>
              <a:t>Second Project</a:t>
            </a:r>
          </a:p>
        </p:txBody>
      </p:sp>
      <p:sp>
        <p:nvSpPr>
          <p:cNvPr name="TextBox 11" id="11"/>
          <p:cNvSpPr txBox="true"/>
          <p:nvPr/>
        </p:nvSpPr>
        <p:spPr>
          <a:xfrm rot="0">
            <a:off x="304013" y="4536599"/>
            <a:ext cx="3558093" cy="824230"/>
          </a:xfrm>
          <a:prstGeom prst="rect">
            <a:avLst/>
          </a:prstGeom>
        </p:spPr>
        <p:txBody>
          <a:bodyPr anchor="t" rtlCol="false" tIns="0" lIns="0" bIns="0" rIns="0">
            <a:spAutoFit/>
          </a:bodyPr>
          <a:lstStyle/>
          <a:p>
            <a:pPr algn="l">
              <a:lnSpc>
                <a:spcPts val="3200"/>
              </a:lnSpc>
              <a:spcBef>
                <a:spcPct val="0"/>
              </a:spcBef>
            </a:pPr>
            <a:r>
              <a:rPr lang="en-US" b="true" sz="3200" spc="-64">
                <a:solidFill>
                  <a:srgbClr val="1E1E1E"/>
                </a:solidFill>
                <a:latin typeface="Montserrat Bold"/>
                <a:ea typeface="Montserrat Bold"/>
                <a:cs typeface="Montserrat Bold"/>
                <a:sym typeface="Montserrat Bold"/>
              </a:rPr>
              <a:t>Carbon And Soil Loop Africa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3701207" y="5956022"/>
            <a:ext cx="4327256" cy="1979295"/>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Developed a secure escrow-platform connecting buyers and sellers in Kenya. The system holds payments in escrow until goods/services are verified by the buyer, thereby reducing fraud and increasing transaction trust. Built with Express, TypeScript, Firebase real-time tracking, and integrated the M-Pesa API for seamless local payments. </a:t>
            </a:r>
          </a:p>
        </p:txBody>
      </p:sp>
      <p:grpSp>
        <p:nvGrpSpPr>
          <p:cNvPr name="Group 3" id="3"/>
          <p:cNvGrpSpPr/>
          <p:nvPr/>
        </p:nvGrpSpPr>
        <p:grpSpPr>
          <a:xfrm rot="0">
            <a:off x="0" y="1655874"/>
            <a:ext cx="13364784" cy="6369416"/>
            <a:chOff x="0" y="0"/>
            <a:chExt cx="1590181" cy="757852"/>
          </a:xfrm>
        </p:grpSpPr>
        <p:sp>
          <p:nvSpPr>
            <p:cNvPr name="Freeform 4" id="4"/>
            <p:cNvSpPr/>
            <p:nvPr/>
          </p:nvSpPr>
          <p:spPr>
            <a:xfrm flipH="false" flipV="false" rot="0">
              <a:off x="0" y="0"/>
              <a:ext cx="1590181" cy="757852"/>
            </a:xfrm>
            <a:custGeom>
              <a:avLst/>
              <a:gdLst/>
              <a:ahLst/>
              <a:cxnLst/>
              <a:rect r="r" b="b" t="t" l="l"/>
              <a:pathLst>
                <a:path h="757852" w="1590181">
                  <a:moveTo>
                    <a:pt x="0" y="0"/>
                  </a:moveTo>
                  <a:lnTo>
                    <a:pt x="1590181" y="0"/>
                  </a:lnTo>
                  <a:lnTo>
                    <a:pt x="1590181" y="757852"/>
                  </a:lnTo>
                  <a:lnTo>
                    <a:pt x="0" y="757852"/>
                  </a:lnTo>
                  <a:close/>
                </a:path>
              </a:pathLst>
            </a:custGeom>
            <a:blipFill>
              <a:blip r:embed="rId2"/>
              <a:stretch>
                <a:fillRect l="0" t="-740" r="0" b="-740"/>
              </a:stretch>
            </a:blipFill>
          </p:spPr>
        </p:sp>
      </p:grpSp>
      <p:sp>
        <p:nvSpPr>
          <p:cNvPr name="TextBox 5" id="5"/>
          <p:cNvSpPr txBox="true"/>
          <p:nvPr/>
        </p:nvSpPr>
        <p:spPr>
          <a:xfrm rot="0">
            <a:off x="13701207" y="2027349"/>
            <a:ext cx="3970316" cy="2059305"/>
          </a:xfrm>
          <a:prstGeom prst="rect">
            <a:avLst/>
          </a:prstGeom>
        </p:spPr>
        <p:txBody>
          <a:bodyPr anchor="t" rtlCol="false" tIns="0" lIns="0" bIns="0" rIns="0">
            <a:spAutoFit/>
          </a:bodyPr>
          <a:lstStyle/>
          <a:p>
            <a:pPr algn="l">
              <a:lnSpc>
                <a:spcPts val="7680"/>
              </a:lnSpc>
            </a:pPr>
            <a:r>
              <a:rPr lang="en-US" sz="9600" spc="-960" b="true">
                <a:solidFill>
                  <a:srgbClr val="1E1E1E"/>
                </a:solidFill>
                <a:latin typeface="Montserrat Ultra-Bold"/>
                <a:ea typeface="Montserrat Ultra-Bold"/>
                <a:cs typeface="Montserrat Ultra-Bold"/>
                <a:sym typeface="Montserrat Ultra-Bold"/>
              </a:rPr>
              <a:t>Third</a:t>
            </a:r>
          </a:p>
          <a:p>
            <a:pPr algn="l">
              <a:lnSpc>
                <a:spcPts val="7680"/>
              </a:lnSpc>
            </a:pPr>
            <a:r>
              <a:rPr lang="en-US" sz="9600" spc="-960" b="true">
                <a:solidFill>
                  <a:srgbClr val="1E1E1E"/>
                </a:solidFill>
                <a:latin typeface="Montserrat Ultra-Bold"/>
                <a:ea typeface="Montserrat Ultra-Bold"/>
                <a:cs typeface="Montserrat Ultra-Bold"/>
                <a:sym typeface="Montserrat Ultra-Bold"/>
              </a:rPr>
              <a:t>Project</a:t>
            </a:r>
          </a:p>
        </p:txBody>
      </p:sp>
      <p:sp>
        <p:nvSpPr>
          <p:cNvPr name="TextBox 6" id="6"/>
          <p:cNvSpPr txBox="true"/>
          <p:nvPr/>
        </p:nvSpPr>
        <p:spPr>
          <a:xfrm rot="0">
            <a:off x="13701207" y="8895715"/>
            <a:ext cx="3663846" cy="281940"/>
          </a:xfrm>
          <a:prstGeom prst="rect">
            <a:avLst/>
          </a:prstGeom>
        </p:spPr>
        <p:txBody>
          <a:bodyPr anchor="t" rtlCol="false" tIns="0" lIns="0" bIns="0" rIns="0">
            <a:spAutoFit/>
          </a:bodyPr>
          <a:lstStyle/>
          <a:p>
            <a:pPr algn="ctr">
              <a:lnSpc>
                <a:spcPts val="2100"/>
              </a:lnSpc>
            </a:pPr>
            <a:r>
              <a:rPr lang="en-US" b="true" sz="2100" spc="-42" u="sng">
                <a:solidFill>
                  <a:srgbClr val="1E1E1E"/>
                </a:solidFill>
                <a:latin typeface="Montserrat Bold"/>
                <a:ea typeface="Montserrat Bold"/>
                <a:cs typeface="Montserrat Bold"/>
                <a:sym typeface="Montserrat Bold"/>
                <a:hlinkClick r:id="rId3" tooltip="https://www.tumalock.com"/>
              </a:rPr>
              <a:t>Visit</a:t>
            </a:r>
          </a:p>
        </p:txBody>
      </p:sp>
      <p:sp>
        <p:nvSpPr>
          <p:cNvPr name="TextBox 7" id="7"/>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8" id="8"/>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10" id="10"/>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
        <p:nvSpPr>
          <p:cNvPr name="TextBox 11" id="11"/>
          <p:cNvSpPr txBox="true"/>
          <p:nvPr/>
        </p:nvSpPr>
        <p:spPr>
          <a:xfrm rot="0">
            <a:off x="13701207" y="4268591"/>
            <a:ext cx="3558093" cy="424180"/>
          </a:xfrm>
          <a:prstGeom prst="rect">
            <a:avLst/>
          </a:prstGeom>
        </p:spPr>
        <p:txBody>
          <a:bodyPr anchor="t" rtlCol="false" tIns="0" lIns="0" bIns="0" rIns="0">
            <a:spAutoFit/>
          </a:bodyPr>
          <a:lstStyle/>
          <a:p>
            <a:pPr algn="l">
              <a:lnSpc>
                <a:spcPts val="3200"/>
              </a:lnSpc>
              <a:spcBef>
                <a:spcPct val="0"/>
              </a:spcBef>
            </a:pPr>
            <a:r>
              <a:rPr lang="en-US" b="true" sz="3200" spc="-64">
                <a:solidFill>
                  <a:srgbClr val="1E1E1E"/>
                </a:solidFill>
                <a:latin typeface="Montserrat Bold"/>
                <a:ea typeface="Montserrat Bold"/>
                <a:cs typeface="Montserrat Bold"/>
                <a:sym typeface="Montserrat Bold"/>
              </a:rPr>
              <a:t>Tumalock Deal</a:t>
            </a:r>
          </a:p>
        </p:txBody>
      </p:sp>
      <p:sp>
        <p:nvSpPr>
          <p:cNvPr name="TextBox 12" id="12"/>
          <p:cNvSpPr txBox="true"/>
          <p:nvPr/>
        </p:nvSpPr>
        <p:spPr>
          <a:xfrm rot="0">
            <a:off x="13701207" y="4864221"/>
            <a:ext cx="3558093" cy="644526"/>
          </a:xfrm>
          <a:prstGeom prst="rect">
            <a:avLst/>
          </a:prstGeom>
        </p:spPr>
        <p:txBody>
          <a:bodyPr anchor="t" rtlCol="false" tIns="0" lIns="0" bIns="0" rIns="0">
            <a:spAutoFit/>
          </a:bodyPr>
          <a:lstStyle/>
          <a:p>
            <a:pPr algn="l">
              <a:lnSpc>
                <a:spcPts val="2500"/>
              </a:lnSpc>
              <a:spcBef>
                <a:spcPct val="0"/>
              </a:spcBef>
            </a:pPr>
            <a:r>
              <a:rPr lang="en-US" sz="2500" spc="-50">
                <a:solidFill>
                  <a:srgbClr val="1E1E1E"/>
                </a:solidFill>
                <a:latin typeface="Montserrat"/>
                <a:ea typeface="Montserrat"/>
                <a:cs typeface="Montserrat"/>
                <a:sym typeface="Montserrat"/>
              </a:rPr>
              <a:t>Escrow &amp; Secure Payment Platform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4923473" y="1755140"/>
            <a:ext cx="13364528" cy="6369368"/>
            <a:chOff x="0" y="0"/>
            <a:chExt cx="1590150" cy="757846"/>
          </a:xfrm>
        </p:grpSpPr>
        <p:sp>
          <p:nvSpPr>
            <p:cNvPr name="Freeform 3" id="3"/>
            <p:cNvSpPr/>
            <p:nvPr/>
          </p:nvSpPr>
          <p:spPr>
            <a:xfrm flipH="false" flipV="false" rot="0">
              <a:off x="0" y="0"/>
              <a:ext cx="1590151" cy="757846"/>
            </a:xfrm>
            <a:custGeom>
              <a:avLst/>
              <a:gdLst/>
              <a:ahLst/>
              <a:cxnLst/>
              <a:rect r="r" b="b" t="t" l="l"/>
              <a:pathLst>
                <a:path h="757846" w="1590151">
                  <a:moveTo>
                    <a:pt x="0" y="0"/>
                  </a:moveTo>
                  <a:lnTo>
                    <a:pt x="1590151" y="0"/>
                  </a:lnTo>
                  <a:lnTo>
                    <a:pt x="1590151" y="757846"/>
                  </a:lnTo>
                  <a:lnTo>
                    <a:pt x="0" y="757846"/>
                  </a:lnTo>
                  <a:close/>
                </a:path>
              </a:pathLst>
            </a:custGeom>
            <a:blipFill>
              <a:blip r:embed="rId2"/>
              <a:stretch>
                <a:fillRect l="0" t="-739" r="0" b="-739"/>
              </a:stretch>
            </a:blipFill>
          </p:spPr>
        </p:sp>
      </p:grpSp>
      <p:sp>
        <p:nvSpPr>
          <p:cNvPr name="TextBox 4" id="4"/>
          <p:cNvSpPr txBox="true"/>
          <p:nvPr/>
        </p:nvSpPr>
        <p:spPr>
          <a:xfrm rot="0">
            <a:off x="457248" y="9059942"/>
            <a:ext cx="3663846" cy="248285"/>
          </a:xfrm>
          <a:prstGeom prst="rect">
            <a:avLst/>
          </a:prstGeom>
        </p:spPr>
        <p:txBody>
          <a:bodyPr anchor="t" rtlCol="false" tIns="0" lIns="0" bIns="0" rIns="0">
            <a:spAutoFit/>
          </a:bodyPr>
          <a:lstStyle/>
          <a:p>
            <a:pPr algn="ctr">
              <a:lnSpc>
                <a:spcPts val="1899"/>
              </a:lnSpc>
            </a:pPr>
            <a:r>
              <a:rPr lang="en-US" b="true" sz="1899" spc="-37" u="sng">
                <a:solidFill>
                  <a:srgbClr val="1E1E1E"/>
                </a:solidFill>
                <a:latin typeface="Montserrat Bold"/>
                <a:ea typeface="Montserrat Bold"/>
                <a:cs typeface="Montserrat Bold"/>
                <a:sym typeface="Montserrat Bold"/>
                <a:hlinkClick r:id="rId3" tooltip="https://mantlekenya.vercel.app"/>
              </a:rPr>
              <a:t>Visit</a:t>
            </a:r>
          </a:p>
        </p:txBody>
      </p:sp>
      <p:sp>
        <p:nvSpPr>
          <p:cNvPr name="TextBox 5" id="5"/>
          <p:cNvSpPr txBox="true"/>
          <p:nvPr/>
        </p:nvSpPr>
        <p:spPr>
          <a:xfrm rot="0">
            <a:off x="1028700" y="1076325"/>
            <a:ext cx="4309525" cy="262890"/>
          </a:xfrm>
          <a:prstGeom prst="rect">
            <a:avLst/>
          </a:prstGeom>
        </p:spPr>
        <p:txBody>
          <a:bodyPr anchor="t" rtlCol="false" tIns="0" lIns="0" bIns="0" rIns="0">
            <a:spAutoFit/>
          </a:bodyPr>
          <a:lstStyle/>
          <a:p>
            <a:pPr algn="l">
              <a:lnSpc>
                <a:spcPts val="2099"/>
              </a:lnSpc>
            </a:pPr>
            <a:r>
              <a:rPr lang="en-US" b="true" sz="2099" spc="-125">
                <a:solidFill>
                  <a:srgbClr val="1E1E1E"/>
                </a:solidFill>
                <a:latin typeface="Montserrat Bold"/>
                <a:ea typeface="Montserrat Bold"/>
                <a:cs typeface="Montserrat Bold"/>
                <a:sym typeface="Montserrat Bold"/>
              </a:rPr>
              <a:t>Creative Presentation</a:t>
            </a:r>
          </a:p>
        </p:txBody>
      </p:sp>
      <p:sp>
        <p:nvSpPr>
          <p:cNvPr name="Freeform 6" id="6"/>
          <p:cNvSpPr/>
          <p:nvPr/>
        </p:nvSpPr>
        <p:spPr>
          <a:xfrm flipH="false" flipV="false" rot="0">
            <a:off x="4047142" y="1109012"/>
            <a:ext cx="317077" cy="149891"/>
          </a:xfrm>
          <a:custGeom>
            <a:avLst/>
            <a:gdLst/>
            <a:ahLst/>
            <a:cxnLst/>
            <a:rect r="r" b="b" t="t" l="l"/>
            <a:pathLst>
              <a:path h="149891" w="317077">
                <a:moveTo>
                  <a:pt x="0" y="0"/>
                </a:moveTo>
                <a:lnTo>
                  <a:pt x="317077" y="0"/>
                </a:lnTo>
                <a:lnTo>
                  <a:pt x="317077" y="149891"/>
                </a:lnTo>
                <a:lnTo>
                  <a:pt x="0" y="149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490898" y="1101725"/>
            <a:ext cx="1768402" cy="202565"/>
          </a:xfrm>
          <a:prstGeom prst="rect">
            <a:avLst/>
          </a:prstGeom>
        </p:spPr>
        <p:txBody>
          <a:bodyPr anchor="t" rtlCol="false" tIns="0" lIns="0" bIns="0" rIns="0">
            <a:spAutoFit/>
          </a:bodyPr>
          <a:lstStyle/>
          <a:p>
            <a:pPr algn="r">
              <a:lnSpc>
                <a:spcPts val="1599"/>
              </a:lnSpc>
            </a:pPr>
            <a:r>
              <a:rPr lang="en-US" sz="1599" spc="-95">
                <a:solidFill>
                  <a:srgbClr val="1E1E1E"/>
                </a:solidFill>
                <a:latin typeface="Montserrat"/>
                <a:ea typeface="Montserrat"/>
                <a:cs typeface="Montserrat"/>
                <a:sym typeface="Montserrat"/>
              </a:rPr>
              <a:t>09 May, 2026</a:t>
            </a:r>
          </a:p>
        </p:txBody>
      </p:sp>
      <p:sp>
        <p:nvSpPr>
          <p:cNvPr name="TextBox 8" id="8"/>
          <p:cNvSpPr txBox="true"/>
          <p:nvPr/>
        </p:nvSpPr>
        <p:spPr>
          <a:xfrm rot="0">
            <a:off x="5058922" y="1101725"/>
            <a:ext cx="1768402" cy="202565"/>
          </a:xfrm>
          <a:prstGeom prst="rect">
            <a:avLst/>
          </a:prstGeom>
        </p:spPr>
        <p:txBody>
          <a:bodyPr anchor="t" rtlCol="false" tIns="0" lIns="0" bIns="0" rIns="0">
            <a:spAutoFit/>
          </a:bodyPr>
          <a:lstStyle/>
          <a:p>
            <a:pPr algn="l">
              <a:lnSpc>
                <a:spcPts val="1599"/>
              </a:lnSpc>
            </a:pPr>
            <a:r>
              <a:rPr lang="en-US" sz="1599" spc="-95">
                <a:solidFill>
                  <a:srgbClr val="1E1E1E"/>
                </a:solidFill>
                <a:latin typeface="Montserrat"/>
                <a:ea typeface="Montserrat"/>
                <a:cs typeface="Montserrat"/>
                <a:sym typeface="Montserrat"/>
              </a:rPr>
              <a:t>Levi Mathews Kulei</a:t>
            </a:r>
          </a:p>
        </p:txBody>
      </p:sp>
      <p:sp>
        <p:nvSpPr>
          <p:cNvPr name="TextBox 9" id="9"/>
          <p:cNvSpPr txBox="true"/>
          <p:nvPr/>
        </p:nvSpPr>
        <p:spPr>
          <a:xfrm rot="0">
            <a:off x="304013" y="5890022"/>
            <a:ext cx="4327256" cy="1979295"/>
          </a:xfrm>
          <a:prstGeom prst="rect">
            <a:avLst/>
          </a:prstGeom>
        </p:spPr>
        <p:txBody>
          <a:bodyPr anchor="t" rtlCol="false" tIns="0" lIns="0" bIns="0" rIns="0">
            <a:spAutoFit/>
          </a:bodyPr>
          <a:lstStyle/>
          <a:p>
            <a:pPr algn="just">
              <a:lnSpc>
                <a:spcPts val="1799"/>
              </a:lnSpc>
            </a:pPr>
            <a:r>
              <a:rPr lang="en-US" sz="1799" spc="-35">
                <a:solidFill>
                  <a:srgbClr val="1E1E1E"/>
                </a:solidFill>
                <a:latin typeface="Montserrat"/>
                <a:ea typeface="Montserrat"/>
                <a:cs typeface="Montserrat"/>
                <a:sym typeface="Montserrat"/>
              </a:rPr>
              <a:t>Built the flagship digital presence for Mantle Networks—an agency studio specialising in web and mobile experiences for SMEs. Developed using Next.js, Tailwind CSS and Framer Motion, crafting fluid UI/UX, responsive design, performance-optimised pages, and a visual identity that reflects innovation and elegance.</a:t>
            </a:r>
          </a:p>
        </p:txBody>
      </p:sp>
      <p:sp>
        <p:nvSpPr>
          <p:cNvPr name="TextBox 10" id="10"/>
          <p:cNvSpPr txBox="true"/>
          <p:nvPr/>
        </p:nvSpPr>
        <p:spPr>
          <a:xfrm rot="0">
            <a:off x="304013" y="2092480"/>
            <a:ext cx="3970316" cy="1996444"/>
          </a:xfrm>
          <a:prstGeom prst="rect">
            <a:avLst/>
          </a:prstGeom>
        </p:spPr>
        <p:txBody>
          <a:bodyPr anchor="t" rtlCol="false" tIns="0" lIns="0" bIns="0" rIns="0">
            <a:spAutoFit/>
          </a:bodyPr>
          <a:lstStyle/>
          <a:p>
            <a:pPr algn="l">
              <a:lnSpc>
                <a:spcPts val="7440"/>
              </a:lnSpc>
            </a:pPr>
            <a:r>
              <a:rPr lang="en-US" sz="9300" spc="-930" b="true">
                <a:solidFill>
                  <a:srgbClr val="1E1E1E"/>
                </a:solidFill>
                <a:latin typeface="Montserrat Ultra-Bold"/>
                <a:ea typeface="Montserrat Ultra-Bold"/>
                <a:cs typeface="Montserrat Ultra-Bold"/>
                <a:sym typeface="Montserrat Ultra-Bold"/>
              </a:rPr>
              <a:t>Forth Project</a:t>
            </a:r>
          </a:p>
        </p:txBody>
      </p:sp>
      <p:sp>
        <p:nvSpPr>
          <p:cNvPr name="TextBox 11" id="11"/>
          <p:cNvSpPr txBox="true"/>
          <p:nvPr/>
        </p:nvSpPr>
        <p:spPr>
          <a:xfrm rot="0">
            <a:off x="304013" y="4536599"/>
            <a:ext cx="3558093" cy="424180"/>
          </a:xfrm>
          <a:prstGeom prst="rect">
            <a:avLst/>
          </a:prstGeom>
        </p:spPr>
        <p:txBody>
          <a:bodyPr anchor="t" rtlCol="false" tIns="0" lIns="0" bIns="0" rIns="0">
            <a:spAutoFit/>
          </a:bodyPr>
          <a:lstStyle/>
          <a:p>
            <a:pPr algn="l">
              <a:lnSpc>
                <a:spcPts val="3200"/>
              </a:lnSpc>
              <a:spcBef>
                <a:spcPct val="0"/>
              </a:spcBef>
            </a:pPr>
            <a:r>
              <a:rPr lang="en-US" b="true" sz="3200" spc="-64">
                <a:solidFill>
                  <a:srgbClr val="1E1E1E"/>
                </a:solidFill>
                <a:latin typeface="Montserrat Bold"/>
                <a:ea typeface="Montserrat Bold"/>
                <a:cs typeface="Montserrat Bold"/>
                <a:sym typeface="Montserrat Bold"/>
              </a:rPr>
              <a:t>Mantle Kenya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DAG2uPeR0Zg</dc:identifier>
  <dcterms:modified xsi:type="dcterms:W3CDTF">2011-08-01T06:04:30Z</dcterms:modified>
  <cp:revision>1</cp:revision>
  <dc:title>Black and White Minimalist Creative Portfolio Presentation</dc:title>
</cp:coreProperties>
</file>